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409" r:id="rId2"/>
    <p:sldId id="407" r:id="rId3"/>
    <p:sldId id="365" r:id="rId4"/>
    <p:sldId id="364" r:id="rId5"/>
    <p:sldId id="366" r:id="rId6"/>
    <p:sldId id="410" r:id="rId7"/>
    <p:sldId id="411" r:id="rId8"/>
    <p:sldId id="412" r:id="rId9"/>
    <p:sldId id="413" r:id="rId10"/>
    <p:sldId id="371" r:id="rId11"/>
    <p:sldId id="335" r:id="rId12"/>
    <p:sldId id="337" r:id="rId13"/>
    <p:sldId id="338" r:id="rId14"/>
    <p:sldId id="339" r:id="rId15"/>
    <p:sldId id="336" r:id="rId16"/>
    <p:sldId id="340" r:id="rId17"/>
    <p:sldId id="341" r:id="rId18"/>
    <p:sldId id="342" r:id="rId19"/>
    <p:sldId id="414" r:id="rId20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418" autoAdjust="0"/>
    <p:restoredTop sz="94660"/>
  </p:normalViewPr>
  <p:slideViewPr>
    <p:cSldViewPr snapToGrid="0">
      <p:cViewPr varScale="1">
        <p:scale>
          <a:sx n="99" d="100"/>
          <a:sy n="99" d="100"/>
        </p:scale>
        <p:origin x="2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A38A699-56E5-40FA-B32B-50BA6BD334D0}" type="datetimeFigureOut">
              <a:rPr lang="en-US" smtClean="0"/>
              <a:t>12/2/20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445462B-E077-45AE-8546-149D13F1D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36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57531-070D-4FA3-B379-580FD64F63A3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026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57531-070D-4FA3-B379-580FD64F63A3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5217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57531-070D-4FA3-B379-580FD64F63A3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5104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57531-070D-4FA3-B379-580FD64F63A3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040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57531-070D-4FA3-B379-580FD64F63A3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76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57531-070D-4FA3-B379-580FD64F63A3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9322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57531-070D-4FA3-B379-580FD64F63A3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34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57531-070D-4FA3-B379-580FD64F63A3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1370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D0F1F-090C-4750-A6D8-8D3576AB0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5DED9-45CD-4084-888B-5F6C6DEC0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5415E-2DBF-472E-BF75-D1B6F9C18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BD67-10A8-4945-940A-075EB539D32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85109-C6BE-420A-8D67-A101DA5F5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8D746-9115-4669-A3CB-2BB75A7E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0D538-CD8E-4AE3-AC34-D5693A2B0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81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27AB-248B-4EA1-9C1A-76FA391E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D97D4-A4DC-40E2-BDC3-27A31C72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F4441-7C51-46C8-82C8-A0D2C3AFB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BD67-10A8-4945-940A-075EB539D32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5D440-C6BA-4E44-BCDE-D6E87C1C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EEB54-E605-4E8A-94C2-6D6A48F4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0D538-CD8E-4AE3-AC34-D5693A2B0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8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79DBAB-C0D1-4C8F-85FF-3D662FE1D8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0A133-162C-43D3-91C4-7EA0371A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31944-4E90-44C4-B12F-D003E32ED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BD67-10A8-4945-940A-075EB539D32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AA0B3-2BA4-4BF1-8F8D-06B342132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E33F7-A7CE-4431-8BCF-A561737F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0D538-CD8E-4AE3-AC34-D5693A2B0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5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654FB-C90A-46E6-826F-B79D895A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E5B0-6DAC-4057-9A4F-17FADD2E8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956AF-E10D-425A-8716-A1CEFFAC1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BD67-10A8-4945-940A-075EB539D32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DF4AF-FED8-4CCC-A8D8-94CEEF979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EAF49-029D-4DB8-9FFE-EE5CCFB4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0D538-CD8E-4AE3-AC34-D5693A2B0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72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4792-B21A-4530-B8C8-5DFEA6B29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C5736-5A74-46E6-B934-CE02BED57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0B7D8-9712-4B96-B3EC-B5D83CD0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BD67-10A8-4945-940A-075EB539D32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6AED3-7C8D-47FD-9C1B-9CD9F6B1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371C8-111D-4872-A891-186B6AA3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0D538-CD8E-4AE3-AC34-D5693A2B0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2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93C3-7056-44EE-908D-54CCF6068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1474-F3E7-4285-84BD-0549C97E2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1996C-1F64-4E2B-A383-CDDC374B2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8E118-4326-4741-8AF9-8F8DB6E8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BD67-10A8-4945-940A-075EB539D32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A5E6C-4021-47A0-A5F5-FEC13392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DF565-7678-4BEC-B41B-952993FF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0D538-CD8E-4AE3-AC34-D5693A2B0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72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32646-8E2A-4CE2-8C86-CCA829BE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CD6F7-2288-4C8E-951F-9D63DA568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6A4DF-43C0-42A2-87B0-9E8DAE06A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7DF4BD-5ECF-4DAB-9BAE-AB8EAB2F1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59C860-E1A6-4F4D-807C-54DF414B0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3603E0-F82B-4446-9159-A1E9BBF5C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BD67-10A8-4945-940A-075EB539D32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03ABC8-2E78-46F8-934F-04E610C2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B447E-5ED5-491F-A4DE-CFCB9EE1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0D538-CD8E-4AE3-AC34-D5693A2B0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5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BFF99-55CF-4B81-B954-BFF3F96F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6576DF-37F7-4D1A-9351-6C348ED1B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BD67-10A8-4945-940A-075EB539D32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0E6F3-3C24-40AC-8064-6F4CB691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F56D3-62B4-4782-9A99-C98C9AC8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0D538-CD8E-4AE3-AC34-D5693A2B0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94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66EA9B-A0A7-448F-898D-4C061B22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BD67-10A8-4945-940A-075EB539D32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97E035-3510-4754-B2E7-A70F74BA4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44FBD-7DF8-42DD-9DF7-403CFE5C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0D538-CD8E-4AE3-AC34-D5693A2B0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85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B83D8-40F8-4A53-8CC9-6B6FD3D2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4FF6F-5977-4009-BFBC-E0C8E7B90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0B965-EC7B-48F7-93C8-D1F2F1F14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810FA-446B-448F-A841-7646A634A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BD67-10A8-4945-940A-075EB539D32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5CB38-EBE9-41B0-A2B5-234251805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38511-7B49-4AFE-8A8A-BC0778206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0D538-CD8E-4AE3-AC34-D5693A2B0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0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B7D7E-3C92-4C0E-8E24-333146319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C84C0-A0E2-4E29-96DA-8E942B4412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08549-5EBC-491B-B54B-84472C5B6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6CBE9-FE08-435F-BDAC-38D50EE0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1BD67-10A8-4945-940A-075EB539D32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A5D12-4669-4C6E-8196-4C931380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0137E-2468-4BB2-A7F5-219B9EC1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0D538-CD8E-4AE3-AC34-D5693A2B0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99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5280A5-BE05-4935-8477-19AC0F7A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85A7E-81BD-48B7-8BBD-6E15A4390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3FB71-3BFF-4258-A80A-9D13E64166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1BD67-10A8-4945-940A-075EB539D32F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B937D-DAF9-4007-A282-0154EFEC2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A0855-6D3D-41CD-BCB9-BD510EAB2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0D538-CD8E-4AE3-AC34-D5693A2B0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77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311.png"/><Relationship Id="rId3" Type="http://schemas.openxmlformats.org/officeDocument/2006/relationships/image" Target="../media/image211.png"/><Relationship Id="rId7" Type="http://schemas.openxmlformats.org/officeDocument/2006/relationships/image" Target="../media/image251.png"/><Relationship Id="rId12" Type="http://schemas.openxmlformats.org/officeDocument/2006/relationships/image" Target="../media/image3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91.png"/><Relationship Id="rId5" Type="http://schemas.openxmlformats.org/officeDocument/2006/relationships/image" Target="../media/image231.png"/><Relationship Id="rId15" Type="http://schemas.openxmlformats.org/officeDocument/2006/relationships/image" Target="../media/image33.png"/><Relationship Id="rId10" Type="http://schemas.openxmlformats.org/officeDocument/2006/relationships/image" Target="../media/image281.png"/><Relationship Id="rId4" Type="http://schemas.openxmlformats.org/officeDocument/2006/relationships/image" Target="../media/image221.png"/><Relationship Id="rId9" Type="http://schemas.openxmlformats.org/officeDocument/2006/relationships/image" Target="../media/image271.png"/><Relationship Id="rId14" Type="http://schemas.openxmlformats.org/officeDocument/2006/relationships/image" Target="../media/image3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39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1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210.png"/><Relationship Id="rId9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7.emf"/><Relationship Id="rId18" Type="http://schemas.openxmlformats.org/officeDocument/2006/relationships/image" Target="../media/image690.png"/><Relationship Id="rId3" Type="http://schemas.openxmlformats.org/officeDocument/2006/relationships/image" Target="../media/image54.png"/><Relationship Id="rId21" Type="http://schemas.openxmlformats.org/officeDocument/2006/relationships/image" Target="../media/image720.png"/><Relationship Id="rId7" Type="http://schemas.openxmlformats.org/officeDocument/2006/relationships/image" Target="../media/image58.png"/><Relationship Id="rId12" Type="http://schemas.openxmlformats.org/officeDocument/2006/relationships/image" Target="../media/image6.emf"/><Relationship Id="rId17" Type="http://schemas.openxmlformats.org/officeDocument/2006/relationships/image" Target="../media/image68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.jpg"/><Relationship Id="rId20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11" Type="http://schemas.openxmlformats.org/officeDocument/2006/relationships/image" Target="../media/image620.png"/><Relationship Id="rId5" Type="http://schemas.openxmlformats.org/officeDocument/2006/relationships/image" Target="../media/image560.png"/><Relationship Id="rId15" Type="http://schemas.openxmlformats.org/officeDocument/2006/relationships/image" Target="../media/image8.emf"/><Relationship Id="rId23" Type="http://schemas.openxmlformats.org/officeDocument/2006/relationships/image" Target="../media/image740.png"/><Relationship Id="rId10" Type="http://schemas.openxmlformats.org/officeDocument/2006/relationships/image" Target="../media/image610.png"/><Relationship Id="rId19" Type="http://schemas.openxmlformats.org/officeDocument/2006/relationships/image" Target="../media/image700.png"/><Relationship Id="rId4" Type="http://schemas.openxmlformats.org/officeDocument/2006/relationships/image" Target="../media/image550.png"/><Relationship Id="rId9" Type="http://schemas.openxmlformats.org/officeDocument/2006/relationships/image" Target="../media/image600.png"/><Relationship Id="rId14" Type="http://schemas.openxmlformats.org/officeDocument/2006/relationships/image" Target="../media/image650.png"/><Relationship Id="rId22" Type="http://schemas.openxmlformats.org/officeDocument/2006/relationships/image" Target="../media/image7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3" Type="http://schemas.microsoft.com/office/2007/relationships/media" Target="../media/media2.wav"/><Relationship Id="rId21" Type="http://schemas.openxmlformats.org/officeDocument/2006/relationships/image" Target="../media/image10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notesSlide" Target="../notesSlides/notesSlide8.xml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microsoft.com/office/2007/relationships/media" Target="../media/media8.wav"/><Relationship Id="rId10" Type="http://schemas.openxmlformats.org/officeDocument/2006/relationships/audio" Target="../media/media5.wav"/><Relationship Id="rId19" Type="http://schemas.openxmlformats.org/officeDocument/2006/relationships/slideLayout" Target="../slideLayouts/slideLayout2.xml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microsoft.com/office/2007/relationships/media" Target="../media/media1.wav"/><Relationship Id="rId18" Type="http://schemas.openxmlformats.org/officeDocument/2006/relationships/audio" Target="../media/media17.wav"/><Relationship Id="rId26" Type="http://schemas.openxmlformats.org/officeDocument/2006/relationships/audio" Target="../media/media20.wav"/><Relationship Id="rId3" Type="http://schemas.microsoft.com/office/2007/relationships/media" Target="../media/media11.wav"/><Relationship Id="rId21" Type="http://schemas.microsoft.com/office/2007/relationships/media" Target="../media/media18.wav"/><Relationship Id="rId7" Type="http://schemas.microsoft.com/office/2007/relationships/media" Target="../media/media13.wav"/><Relationship Id="rId12" Type="http://schemas.openxmlformats.org/officeDocument/2006/relationships/audio" Target="../media/media15.wav"/><Relationship Id="rId17" Type="http://schemas.microsoft.com/office/2007/relationships/media" Target="../media/media17.wav"/><Relationship Id="rId25" Type="http://schemas.microsoft.com/office/2007/relationships/media" Target="../media/media20.wav"/><Relationship Id="rId33" Type="http://schemas.openxmlformats.org/officeDocument/2006/relationships/image" Target="../media/image15.png"/><Relationship Id="rId2" Type="http://schemas.openxmlformats.org/officeDocument/2006/relationships/audio" Target="../media/media10.wav"/><Relationship Id="rId16" Type="http://schemas.openxmlformats.org/officeDocument/2006/relationships/audio" Target="../media/media16.wav"/><Relationship Id="rId20" Type="http://schemas.openxmlformats.org/officeDocument/2006/relationships/audio" Target="../media/media2.wav"/><Relationship Id="rId29" Type="http://schemas.openxmlformats.org/officeDocument/2006/relationships/slideLayout" Target="../slideLayouts/slideLayout2.xml"/><Relationship Id="rId1" Type="http://schemas.microsoft.com/office/2007/relationships/media" Target="../media/media10.wav"/><Relationship Id="rId6" Type="http://schemas.openxmlformats.org/officeDocument/2006/relationships/audio" Target="../media/media12.wav"/><Relationship Id="rId11" Type="http://schemas.microsoft.com/office/2007/relationships/media" Target="../media/media15.wav"/><Relationship Id="rId24" Type="http://schemas.openxmlformats.org/officeDocument/2006/relationships/audio" Target="../media/media19.wav"/><Relationship Id="rId32" Type="http://schemas.openxmlformats.org/officeDocument/2006/relationships/image" Target="../media/image14.emf"/><Relationship Id="rId5" Type="http://schemas.microsoft.com/office/2007/relationships/media" Target="../media/media12.wav"/><Relationship Id="rId15" Type="http://schemas.microsoft.com/office/2007/relationships/media" Target="../media/media16.wav"/><Relationship Id="rId23" Type="http://schemas.microsoft.com/office/2007/relationships/media" Target="../media/media19.wav"/><Relationship Id="rId28" Type="http://schemas.openxmlformats.org/officeDocument/2006/relationships/audio" Target="../media/media21.wav"/><Relationship Id="rId10" Type="http://schemas.openxmlformats.org/officeDocument/2006/relationships/audio" Target="../media/media14.wav"/><Relationship Id="rId19" Type="http://schemas.microsoft.com/office/2007/relationships/media" Target="../media/media2.wav"/><Relationship Id="rId31" Type="http://schemas.openxmlformats.org/officeDocument/2006/relationships/image" Target="../media/image13.emf"/><Relationship Id="rId4" Type="http://schemas.openxmlformats.org/officeDocument/2006/relationships/audio" Target="../media/media11.wav"/><Relationship Id="rId9" Type="http://schemas.microsoft.com/office/2007/relationships/media" Target="../media/media14.wav"/><Relationship Id="rId14" Type="http://schemas.openxmlformats.org/officeDocument/2006/relationships/audio" Target="../media/media1.wav"/><Relationship Id="rId22" Type="http://schemas.openxmlformats.org/officeDocument/2006/relationships/audio" Target="../media/media18.wav"/><Relationship Id="rId27" Type="http://schemas.microsoft.com/office/2007/relationships/media" Target="../media/media21.wav"/><Relationship Id="rId30" Type="http://schemas.openxmlformats.org/officeDocument/2006/relationships/image" Target="../media/image10.png"/><Relationship Id="rId8" Type="http://schemas.openxmlformats.org/officeDocument/2006/relationships/audio" Target="../media/media13.wa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A752-2BB4-1647-9616-9A3CE17584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Lectures 22 and 23: Autoencoders and Generative Adversarial Networks --- Examples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7084D-1278-D542-8382-C7EBEE5301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 Hasegawa-Johnson</a:t>
            </a:r>
          </a:p>
          <a:p>
            <a:r>
              <a:rPr lang="en-US" dirty="0"/>
              <a:t>ECE 417, Fall 2020</a:t>
            </a:r>
          </a:p>
        </p:txBody>
      </p:sp>
    </p:spTree>
    <p:extLst>
      <p:ext uri="{BB962C8B-B14F-4D97-AF65-F5344CB8AC3E}">
        <p14:creationId xmlns:p14="http://schemas.microsoft.com/office/powerpoint/2010/main" val="1135983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4EF05F6B-FB92-4E30-9AC6-F21F9E658E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52650" y="4141197"/>
                <a:ext cx="7886700" cy="18540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dirty="0">
                    <a:solidFill>
                      <a:sysClr val="windowText" lastClr="000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Train only on </a:t>
                </a:r>
                <a:r>
                  <a:rPr lang="en-US" dirty="0">
                    <a:solidFill>
                      <a:srgbClr val="4472C4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self-reconstruction</a:t>
                </a:r>
                <a:r>
                  <a:rPr lang="en-US" dirty="0">
                    <a:solidFill>
                      <a:sysClr val="windowText" lastClr="000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Loss:</a:t>
                </a: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1→1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1→1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defRPr/>
                </a:pPr>
                <a:r>
                  <a:rPr lang="en-US" dirty="0">
                    <a:solidFill>
                      <a:sysClr val="windowText" lastClr="000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With </a:t>
                </a:r>
                <a:r>
                  <a:rPr lang="en-US" dirty="0">
                    <a:solidFill>
                      <a:srgbClr val="4472C4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bottleneck tuning</a:t>
                </a:r>
                <a:r>
                  <a:rPr lang="en-US" dirty="0">
                    <a:solidFill>
                      <a:sysClr val="windowText" lastClr="000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</a:t>
                </a:r>
                <a:r>
                  <a:rPr lang="en-US" dirty="0" err="1">
                    <a:solidFill>
                      <a:sysClr val="windowText" lastClr="000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AutoVC</a:t>
                </a:r>
                <a:r>
                  <a:rPr lang="en-US" dirty="0">
                    <a:solidFill>
                      <a:sysClr val="windowText" lastClr="000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can </a:t>
                </a:r>
                <a:r>
                  <a:rPr lang="en-US" dirty="0">
                    <a:solidFill>
                      <a:srgbClr val="4472C4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match the distribution</a:t>
                </a:r>
                <a:r>
                  <a:rPr lang="en-US" dirty="0">
                    <a:solidFill>
                      <a:sysClr val="windowText" lastClr="000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4EF05F6B-FB92-4E30-9AC6-F21F9E658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0" y="4141197"/>
                <a:ext cx="7886700" cy="1854007"/>
              </a:xfrm>
              <a:prstGeom prst="rect">
                <a:avLst/>
              </a:prstGeom>
              <a:blipFill>
                <a:blip r:embed="rId3"/>
                <a:stretch>
                  <a:fillRect l="-1447" t="-5442" b="-5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ounded Rectangle 135">
            <a:extLst>
              <a:ext uri="{FF2B5EF4-FFF2-40B4-BE49-F238E27FC236}">
                <a16:creationId xmlns:a16="http://schemas.microsoft.com/office/drawing/2014/main" id="{73A84CB0-B1C9-467C-87C3-4BDB443184A4}"/>
              </a:ext>
            </a:extLst>
          </p:cNvPr>
          <p:cNvSpPr/>
          <p:nvPr/>
        </p:nvSpPr>
        <p:spPr>
          <a:xfrm>
            <a:off x="2316890" y="1368429"/>
            <a:ext cx="3609453" cy="2562909"/>
          </a:xfrm>
          <a:prstGeom prst="round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  <a:ea typeface="ＭＳ Ｐゴシック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E6B00C7-7241-4523-9A4B-CF28E4324F41}"/>
              </a:ext>
            </a:extLst>
          </p:cNvPr>
          <p:cNvGrpSpPr/>
          <p:nvPr/>
        </p:nvGrpSpPr>
        <p:grpSpPr>
          <a:xfrm>
            <a:off x="2770499" y="1585394"/>
            <a:ext cx="908228" cy="948798"/>
            <a:chOff x="1246499" y="1585394"/>
            <a:chExt cx="908228" cy="948798"/>
          </a:xfrm>
        </p:grpSpPr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2C352478-C839-48E5-BB16-665715A723FD}"/>
                </a:ext>
              </a:extLst>
            </p:cNvPr>
            <p:cNvSpPr/>
            <p:nvPr/>
          </p:nvSpPr>
          <p:spPr>
            <a:xfrm rot="5400000">
              <a:off x="1240815" y="1620280"/>
              <a:ext cx="948798" cy="879026"/>
            </a:xfrm>
            <a:prstGeom prst="trapezoid">
              <a:avLst>
                <a:gd name="adj" fmla="val 28770"/>
              </a:avLst>
            </a:prstGeom>
            <a:solidFill>
              <a:srgbClr val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  <a:ea typeface="ＭＳ Ｐゴシック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96C012-6D24-4909-8B15-43212805FCAB}"/>
                </a:ext>
              </a:extLst>
            </p:cNvPr>
            <p:cNvSpPr txBox="1"/>
            <p:nvPr/>
          </p:nvSpPr>
          <p:spPr>
            <a:xfrm>
              <a:off x="1246499" y="1770652"/>
              <a:ext cx="8790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Content Encoder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39D74AE-B5B9-47E0-A604-F7CCD5B24281}"/>
              </a:ext>
            </a:extLst>
          </p:cNvPr>
          <p:cNvCxnSpPr>
            <a:cxnSpLocks/>
          </p:cNvCxnSpPr>
          <p:nvPr/>
        </p:nvCxnSpPr>
        <p:spPr>
          <a:xfrm>
            <a:off x="2629859" y="2054081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25BC2BB-B859-4717-9189-D06C3713AB06}"/>
              </a:ext>
            </a:extLst>
          </p:cNvPr>
          <p:cNvCxnSpPr>
            <a:cxnSpLocks/>
          </p:cNvCxnSpPr>
          <p:nvPr/>
        </p:nvCxnSpPr>
        <p:spPr>
          <a:xfrm>
            <a:off x="3678727" y="2060778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0F478-3C3B-4783-9F56-D2AA593A179B}"/>
                  </a:ext>
                </a:extLst>
              </p:cNvPr>
              <p:cNvSpPr txBox="1"/>
              <p:nvPr/>
            </p:nvSpPr>
            <p:spPr>
              <a:xfrm>
                <a:off x="3809760" y="1820803"/>
                <a:ext cx="287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0F478-3C3B-4783-9F56-D2AA593A1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760" y="1820803"/>
                <a:ext cx="287887" cy="369332"/>
              </a:xfrm>
              <a:prstGeom prst="rect">
                <a:avLst/>
              </a:prstGeom>
              <a:blipFill>
                <a:blip r:embed="rId4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52CED92-21A1-4CCE-BC61-B64B19AF5FFA}"/>
              </a:ext>
            </a:extLst>
          </p:cNvPr>
          <p:cNvCxnSpPr>
            <a:cxnSpLocks/>
          </p:cNvCxnSpPr>
          <p:nvPr/>
        </p:nvCxnSpPr>
        <p:spPr>
          <a:xfrm>
            <a:off x="3358031" y="3003508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6AB67EE-A398-44F0-9A4E-B12AF3A38C2B}"/>
              </a:ext>
            </a:extLst>
          </p:cNvPr>
          <p:cNvCxnSpPr>
            <a:cxnSpLocks/>
          </p:cNvCxnSpPr>
          <p:nvPr/>
        </p:nvCxnSpPr>
        <p:spPr>
          <a:xfrm>
            <a:off x="4403490" y="3020982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535C9A5-B2F2-45EA-9597-DA9C092078BE}"/>
                  </a:ext>
                </a:extLst>
              </p:cNvPr>
              <p:cNvSpPr txBox="1"/>
              <p:nvPr/>
            </p:nvSpPr>
            <p:spPr>
              <a:xfrm>
                <a:off x="4580012" y="2810530"/>
                <a:ext cx="304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535C9A5-B2F2-45EA-9597-DA9C09207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012" y="2810530"/>
                <a:ext cx="304681" cy="369332"/>
              </a:xfrm>
              <a:prstGeom prst="rect">
                <a:avLst/>
              </a:prstGeom>
              <a:blipFill>
                <a:blip r:embed="rId5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BE3B450-B1A8-42E9-80DE-EA214466518F}"/>
              </a:ext>
            </a:extLst>
          </p:cNvPr>
          <p:cNvCxnSpPr>
            <a:cxnSpLocks/>
          </p:cNvCxnSpPr>
          <p:nvPr/>
        </p:nvCxnSpPr>
        <p:spPr>
          <a:xfrm>
            <a:off x="4163912" y="2059761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71580FB-F1A4-4977-9BE8-F02104442BFC}"/>
              </a:ext>
            </a:extLst>
          </p:cNvPr>
          <p:cNvCxnSpPr>
            <a:cxnSpLocks/>
          </p:cNvCxnSpPr>
          <p:nvPr/>
        </p:nvCxnSpPr>
        <p:spPr>
          <a:xfrm flipV="1">
            <a:off x="4735225" y="2414832"/>
            <a:ext cx="0" cy="41426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92ECC14-74BB-4A2F-ACF9-3793EA2A78EC}"/>
              </a:ext>
            </a:extLst>
          </p:cNvPr>
          <p:cNvCxnSpPr>
            <a:cxnSpLocks/>
          </p:cNvCxnSpPr>
          <p:nvPr/>
        </p:nvCxnSpPr>
        <p:spPr>
          <a:xfrm>
            <a:off x="5199667" y="2070330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22806B7-E136-4B39-95D0-1E939574D855}"/>
                  </a:ext>
                </a:extLst>
              </p:cNvPr>
              <p:cNvSpPr txBox="1"/>
              <p:nvPr/>
            </p:nvSpPr>
            <p:spPr>
              <a:xfrm>
                <a:off x="5298624" y="1891288"/>
                <a:ext cx="441422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22806B7-E136-4B39-95D0-1E939574D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624" y="1891288"/>
                <a:ext cx="441422" cy="376770"/>
              </a:xfrm>
              <a:prstGeom prst="rect">
                <a:avLst/>
              </a:prstGeom>
              <a:blipFill>
                <a:blip r:embed="rId6"/>
                <a:stretch>
                  <a:fillRect t="-3226" r="-3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16A5856-26B9-410C-880D-592D824C5F15}"/>
                  </a:ext>
                </a:extLst>
              </p:cNvPr>
              <p:cNvSpPr txBox="1"/>
              <p:nvPr/>
            </p:nvSpPr>
            <p:spPr>
              <a:xfrm>
                <a:off x="2314440" y="1849196"/>
                <a:ext cx="363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16A5856-26B9-410C-880D-592D824C5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440" y="1849196"/>
                <a:ext cx="36320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FC1378-6893-4584-B853-AC1E12A1449A}"/>
                  </a:ext>
                </a:extLst>
              </p:cNvPr>
              <p:cNvSpPr txBox="1"/>
              <p:nvPr/>
            </p:nvSpPr>
            <p:spPr>
              <a:xfrm>
                <a:off x="3018729" y="2793267"/>
                <a:ext cx="314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FC1378-6893-4584-B853-AC1E12A14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729" y="2793267"/>
                <a:ext cx="314198" cy="369332"/>
              </a:xfrm>
              <a:prstGeom prst="rect">
                <a:avLst/>
              </a:prstGeom>
              <a:blipFill>
                <a:blip r:embed="rId8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E96B965-3AA3-47A7-B5A7-9FDD26DA9E19}"/>
              </a:ext>
            </a:extLst>
          </p:cNvPr>
          <p:cNvCxnSpPr>
            <a:cxnSpLocks/>
          </p:cNvCxnSpPr>
          <p:nvPr/>
        </p:nvCxnSpPr>
        <p:spPr>
          <a:xfrm flipV="1">
            <a:off x="5462359" y="2247326"/>
            <a:ext cx="0" cy="31241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054D4B3-C150-4D15-84A1-A0C7B33FB4AB}"/>
                  </a:ext>
                </a:extLst>
              </p:cNvPr>
              <p:cNvSpPr txBox="1"/>
              <p:nvPr/>
            </p:nvSpPr>
            <p:spPr>
              <a:xfrm>
                <a:off x="5250474" y="2560198"/>
                <a:ext cx="526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054D4B3-C150-4D15-84A1-A0C7B33FB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474" y="2560198"/>
                <a:ext cx="5260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DC8F4ECB-1124-4E77-BE84-9BE44B3947A2}"/>
              </a:ext>
            </a:extLst>
          </p:cNvPr>
          <p:cNvSpPr txBox="1"/>
          <p:nvPr/>
        </p:nvSpPr>
        <p:spPr>
          <a:xfrm>
            <a:off x="3424480" y="3572857"/>
            <a:ext cx="139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kern="0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AEA347BB-E4AF-4BAB-9067-1B8C242F165C}"/>
              </a:ext>
            </a:extLst>
          </p:cNvPr>
          <p:cNvSpPr txBox="1">
            <a:spLocks/>
          </p:cNvSpPr>
          <p:nvPr/>
        </p:nvSpPr>
        <p:spPr bwMode="auto">
          <a:xfrm>
            <a:off x="2071321" y="339712"/>
            <a:ext cx="7772400" cy="87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dirty="0" err="1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AutoVC</a:t>
            </a:r>
            <a:endParaRPr lang="en-US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4A824E6-ADA4-4A2A-B847-879DF27A4A06}"/>
              </a:ext>
            </a:extLst>
          </p:cNvPr>
          <p:cNvGrpSpPr/>
          <p:nvPr/>
        </p:nvGrpSpPr>
        <p:grpSpPr>
          <a:xfrm>
            <a:off x="4316312" y="1586360"/>
            <a:ext cx="896466" cy="948798"/>
            <a:chOff x="2792312" y="1586360"/>
            <a:chExt cx="896466" cy="948798"/>
          </a:xfrm>
        </p:grpSpPr>
        <p:sp>
          <p:nvSpPr>
            <p:cNvPr id="82" name="Trapezoid 81">
              <a:extLst>
                <a:ext uri="{FF2B5EF4-FFF2-40B4-BE49-F238E27FC236}">
                  <a16:creationId xmlns:a16="http://schemas.microsoft.com/office/drawing/2014/main" id="{34DC7E0E-59F3-47A0-88C5-641BD71F05B0}"/>
                </a:ext>
              </a:extLst>
            </p:cNvPr>
            <p:cNvSpPr/>
            <p:nvPr/>
          </p:nvSpPr>
          <p:spPr>
            <a:xfrm rot="16200000">
              <a:off x="2757426" y="1621246"/>
              <a:ext cx="948798" cy="879026"/>
            </a:xfrm>
            <a:prstGeom prst="trapezoid">
              <a:avLst>
                <a:gd name="adj" fmla="val 28770"/>
              </a:avLst>
            </a:prstGeom>
            <a:solidFill>
              <a:srgbClr val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  <a:ea typeface="ＭＳ Ｐゴシック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B45FDB7-EBA2-4D87-8517-81735F12C4F7}"/>
                </a:ext>
              </a:extLst>
            </p:cNvPr>
            <p:cNvSpPr txBox="1"/>
            <p:nvPr/>
          </p:nvSpPr>
          <p:spPr>
            <a:xfrm>
              <a:off x="2806579" y="1889426"/>
              <a:ext cx="8821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</a:rPr>
                <a:t>Decoder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C203896-4902-4A8B-9A2C-C42BD48705E6}"/>
              </a:ext>
            </a:extLst>
          </p:cNvPr>
          <p:cNvGrpSpPr/>
          <p:nvPr/>
        </p:nvGrpSpPr>
        <p:grpSpPr>
          <a:xfrm>
            <a:off x="3466714" y="2532013"/>
            <a:ext cx="1013722" cy="948798"/>
            <a:chOff x="1942714" y="2532013"/>
            <a:chExt cx="1013722" cy="948798"/>
          </a:xfrm>
        </p:grpSpPr>
        <p:sp>
          <p:nvSpPr>
            <p:cNvPr id="85" name="Trapezoid 84">
              <a:extLst>
                <a:ext uri="{FF2B5EF4-FFF2-40B4-BE49-F238E27FC236}">
                  <a16:creationId xmlns:a16="http://schemas.microsoft.com/office/drawing/2014/main" id="{3DE8F471-C6AC-48D5-AA8B-87662AE28762}"/>
                </a:ext>
              </a:extLst>
            </p:cNvPr>
            <p:cNvSpPr/>
            <p:nvPr/>
          </p:nvSpPr>
          <p:spPr>
            <a:xfrm rot="5400000">
              <a:off x="1948538" y="2566899"/>
              <a:ext cx="948798" cy="879026"/>
            </a:xfrm>
            <a:prstGeom prst="trapezoid">
              <a:avLst>
                <a:gd name="adj" fmla="val 28770"/>
              </a:avLst>
            </a:prstGeom>
            <a:solidFill>
              <a:srgbClr val="D9D9D9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  <a:ea typeface="ＭＳ Ｐゴシック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4AFEF34-E743-4CD4-AA4C-74E115FEB1F4}"/>
                </a:ext>
              </a:extLst>
            </p:cNvPr>
            <p:cNvSpPr txBox="1"/>
            <p:nvPr/>
          </p:nvSpPr>
          <p:spPr>
            <a:xfrm>
              <a:off x="1942714" y="2713114"/>
              <a:ext cx="10137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kern="0" dirty="0">
                  <a:solidFill>
                    <a:prstClr val="black"/>
                  </a:solidFill>
                  <a:latin typeface="Calibri" panose="020F0502020204030204"/>
                </a:rPr>
                <a:t>Speaker Encoder</a:t>
              </a:r>
            </a:p>
          </p:txBody>
        </p:sp>
      </p:grpSp>
      <p:sp>
        <p:nvSpPr>
          <p:cNvPr id="87" name="Rounded Rectangle 135">
            <a:extLst>
              <a:ext uri="{FF2B5EF4-FFF2-40B4-BE49-F238E27FC236}">
                <a16:creationId xmlns:a16="http://schemas.microsoft.com/office/drawing/2014/main" id="{E97A76B1-3778-4160-9681-79B0BB88EE64}"/>
              </a:ext>
            </a:extLst>
          </p:cNvPr>
          <p:cNvSpPr/>
          <p:nvPr/>
        </p:nvSpPr>
        <p:spPr>
          <a:xfrm>
            <a:off x="6208661" y="1367472"/>
            <a:ext cx="3609453" cy="2562909"/>
          </a:xfrm>
          <a:prstGeom prst="round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  <a:ea typeface="ＭＳ Ｐゴシック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487FCA2-19E7-45D3-BB40-1494BD72FEDE}"/>
              </a:ext>
            </a:extLst>
          </p:cNvPr>
          <p:cNvGrpSpPr/>
          <p:nvPr/>
        </p:nvGrpSpPr>
        <p:grpSpPr>
          <a:xfrm>
            <a:off x="6662270" y="1584437"/>
            <a:ext cx="908228" cy="948798"/>
            <a:chOff x="5138270" y="1584437"/>
            <a:chExt cx="908228" cy="948798"/>
          </a:xfrm>
        </p:grpSpPr>
        <p:sp>
          <p:nvSpPr>
            <p:cNvPr id="89" name="Trapezoid 88">
              <a:extLst>
                <a:ext uri="{FF2B5EF4-FFF2-40B4-BE49-F238E27FC236}">
                  <a16:creationId xmlns:a16="http://schemas.microsoft.com/office/drawing/2014/main" id="{8DD2A36C-19DE-42D9-8DD7-E1326D8BC253}"/>
                </a:ext>
              </a:extLst>
            </p:cNvPr>
            <p:cNvSpPr/>
            <p:nvPr/>
          </p:nvSpPr>
          <p:spPr>
            <a:xfrm rot="5400000">
              <a:off x="5132586" y="1619323"/>
              <a:ext cx="948798" cy="879026"/>
            </a:xfrm>
            <a:prstGeom prst="trapezoid">
              <a:avLst>
                <a:gd name="adj" fmla="val 28770"/>
              </a:avLst>
            </a:prstGeom>
            <a:solidFill>
              <a:srgbClr val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  <a:ea typeface="ＭＳ Ｐゴシック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5E91865-5602-41BC-A3DC-A7C1C7135C02}"/>
                </a:ext>
              </a:extLst>
            </p:cNvPr>
            <p:cNvSpPr txBox="1"/>
            <p:nvPr/>
          </p:nvSpPr>
          <p:spPr>
            <a:xfrm>
              <a:off x="5138270" y="1769695"/>
              <a:ext cx="8790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Content Encoder</a:t>
              </a: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1D28B12-7B2E-4AC0-974F-F86D18C9FA44}"/>
              </a:ext>
            </a:extLst>
          </p:cNvPr>
          <p:cNvCxnSpPr>
            <a:cxnSpLocks/>
          </p:cNvCxnSpPr>
          <p:nvPr/>
        </p:nvCxnSpPr>
        <p:spPr>
          <a:xfrm>
            <a:off x="6521630" y="2053124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1BB5730-B46E-4DB4-9CDA-09FD2D76C572}"/>
              </a:ext>
            </a:extLst>
          </p:cNvPr>
          <p:cNvCxnSpPr>
            <a:cxnSpLocks/>
          </p:cNvCxnSpPr>
          <p:nvPr/>
        </p:nvCxnSpPr>
        <p:spPr>
          <a:xfrm>
            <a:off x="7570498" y="2059821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2CF4762-6FE4-4648-8A79-84B1FD172E94}"/>
                  </a:ext>
                </a:extLst>
              </p:cNvPr>
              <p:cNvSpPr txBox="1"/>
              <p:nvPr/>
            </p:nvSpPr>
            <p:spPr>
              <a:xfrm>
                <a:off x="7711057" y="1880808"/>
                <a:ext cx="32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2CF4762-6FE4-4648-8A79-84B1FD172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057" y="1880808"/>
                <a:ext cx="326064" cy="369332"/>
              </a:xfrm>
              <a:prstGeom prst="rect">
                <a:avLst/>
              </a:prstGeom>
              <a:blipFill>
                <a:blip r:embed="rId10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515E073-7F40-4005-A5BB-41955A99B0B4}"/>
              </a:ext>
            </a:extLst>
          </p:cNvPr>
          <p:cNvCxnSpPr>
            <a:cxnSpLocks/>
          </p:cNvCxnSpPr>
          <p:nvPr/>
        </p:nvCxnSpPr>
        <p:spPr>
          <a:xfrm>
            <a:off x="7249802" y="3002551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2E05D3D-9C51-4977-8C4F-3671D0B975C6}"/>
              </a:ext>
            </a:extLst>
          </p:cNvPr>
          <p:cNvCxnSpPr>
            <a:cxnSpLocks/>
          </p:cNvCxnSpPr>
          <p:nvPr/>
        </p:nvCxnSpPr>
        <p:spPr>
          <a:xfrm>
            <a:off x="8295261" y="3020025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328E2CE-08EB-4750-A7FF-06421D525391}"/>
                  </a:ext>
                </a:extLst>
              </p:cNvPr>
              <p:cNvSpPr txBox="1"/>
              <p:nvPr/>
            </p:nvSpPr>
            <p:spPr>
              <a:xfrm>
                <a:off x="8458064" y="2809573"/>
                <a:ext cx="3514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328E2CE-08EB-4750-A7FF-06421D525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064" y="2809573"/>
                <a:ext cx="3514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73F42F6-C75E-4FE6-8203-AA8C81929DEC}"/>
              </a:ext>
            </a:extLst>
          </p:cNvPr>
          <p:cNvCxnSpPr>
            <a:cxnSpLocks/>
          </p:cNvCxnSpPr>
          <p:nvPr/>
        </p:nvCxnSpPr>
        <p:spPr>
          <a:xfrm>
            <a:off x="8055683" y="2058804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38AE87C-0101-40DC-AACA-F63B15185E9B}"/>
              </a:ext>
            </a:extLst>
          </p:cNvPr>
          <p:cNvCxnSpPr>
            <a:cxnSpLocks/>
          </p:cNvCxnSpPr>
          <p:nvPr/>
        </p:nvCxnSpPr>
        <p:spPr>
          <a:xfrm flipV="1">
            <a:off x="8626996" y="2413875"/>
            <a:ext cx="0" cy="41426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8B43325-AF4E-4ABC-977E-1C079B0F63A0}"/>
              </a:ext>
            </a:extLst>
          </p:cNvPr>
          <p:cNvCxnSpPr>
            <a:cxnSpLocks/>
          </p:cNvCxnSpPr>
          <p:nvPr/>
        </p:nvCxnSpPr>
        <p:spPr>
          <a:xfrm>
            <a:off x="9091438" y="2069373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4D1E771-4FD6-457B-92A3-D36D8FCE081A}"/>
                  </a:ext>
                </a:extLst>
              </p:cNvPr>
              <p:cNvSpPr txBox="1"/>
              <p:nvPr/>
            </p:nvSpPr>
            <p:spPr>
              <a:xfrm>
                <a:off x="9187316" y="1870451"/>
                <a:ext cx="490649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1→2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4D1E771-4FD6-457B-92A3-D36D8FCE0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316" y="1870451"/>
                <a:ext cx="490649" cy="376770"/>
              </a:xfrm>
              <a:prstGeom prst="rect">
                <a:avLst/>
              </a:prstGeom>
              <a:blipFill>
                <a:blip r:embed="rId12"/>
                <a:stretch>
                  <a:fillRect r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B377FAC-701E-4BED-8051-925C86D27286}"/>
                  </a:ext>
                </a:extLst>
              </p:cNvPr>
              <p:cNvSpPr txBox="1"/>
              <p:nvPr/>
            </p:nvSpPr>
            <p:spPr>
              <a:xfrm>
                <a:off x="6218835" y="1848239"/>
                <a:ext cx="3398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B377FAC-701E-4BED-8051-925C86D27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835" y="1848239"/>
                <a:ext cx="339848" cy="369332"/>
              </a:xfrm>
              <a:prstGeom prst="rect">
                <a:avLst/>
              </a:prstGeom>
              <a:blipFill>
                <a:blip r:embed="rId13"/>
                <a:stretch>
                  <a:fillRect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4904C23-2772-4DDD-BCF4-37AF91BBB656}"/>
                  </a:ext>
                </a:extLst>
              </p:cNvPr>
              <p:cNvSpPr txBox="1"/>
              <p:nvPr/>
            </p:nvSpPr>
            <p:spPr>
              <a:xfrm>
                <a:off x="6903588" y="2792310"/>
                <a:ext cx="3274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4904C23-2772-4DDD-BCF4-37AF91BBB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588" y="2792310"/>
                <a:ext cx="327465" cy="369332"/>
              </a:xfrm>
              <a:prstGeom prst="rect">
                <a:avLst/>
              </a:prstGeom>
              <a:blipFill>
                <a:blip r:embed="rId14"/>
                <a:stretch>
                  <a:fillRect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F9C151EE-2F4C-46A8-85A9-A086136FB2C6}"/>
              </a:ext>
            </a:extLst>
          </p:cNvPr>
          <p:cNvSpPr txBox="1"/>
          <p:nvPr/>
        </p:nvSpPr>
        <p:spPr>
          <a:xfrm>
            <a:off x="7316251" y="3571900"/>
            <a:ext cx="139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Conversion</a:t>
            </a:r>
            <a:endParaRPr lang="en-US" kern="0" dirty="0">
              <a:solidFill>
                <a:srgbClr val="000000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0197E08-4088-4A9E-8A49-9069CABDA13D}"/>
              </a:ext>
            </a:extLst>
          </p:cNvPr>
          <p:cNvGrpSpPr/>
          <p:nvPr/>
        </p:nvGrpSpPr>
        <p:grpSpPr>
          <a:xfrm>
            <a:off x="8208084" y="1585403"/>
            <a:ext cx="907559" cy="948798"/>
            <a:chOff x="6684083" y="1585403"/>
            <a:chExt cx="907559" cy="948798"/>
          </a:xfrm>
        </p:grpSpPr>
        <p:sp>
          <p:nvSpPr>
            <p:cNvPr id="105" name="Trapezoid 104">
              <a:extLst>
                <a:ext uri="{FF2B5EF4-FFF2-40B4-BE49-F238E27FC236}">
                  <a16:creationId xmlns:a16="http://schemas.microsoft.com/office/drawing/2014/main" id="{86736331-A92C-4E05-95A9-447592EC0751}"/>
                </a:ext>
              </a:extLst>
            </p:cNvPr>
            <p:cNvSpPr/>
            <p:nvPr/>
          </p:nvSpPr>
          <p:spPr>
            <a:xfrm rot="16200000">
              <a:off x="6649197" y="1620289"/>
              <a:ext cx="948798" cy="879026"/>
            </a:xfrm>
            <a:prstGeom prst="trapezoid">
              <a:avLst>
                <a:gd name="adj" fmla="val 28770"/>
              </a:avLst>
            </a:prstGeom>
            <a:solidFill>
              <a:srgbClr val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  <a:ea typeface="ＭＳ Ｐゴシック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9F16F90-1E5F-4714-863B-C239579CB1CD}"/>
                </a:ext>
              </a:extLst>
            </p:cNvPr>
            <p:cNvSpPr txBox="1"/>
            <p:nvPr/>
          </p:nvSpPr>
          <p:spPr>
            <a:xfrm>
              <a:off x="6698350" y="1888469"/>
              <a:ext cx="8932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</a:rPr>
                <a:t>Decoder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F725B91-DDD0-4C68-B67F-921C4D7E0F74}"/>
              </a:ext>
            </a:extLst>
          </p:cNvPr>
          <p:cNvGrpSpPr/>
          <p:nvPr/>
        </p:nvGrpSpPr>
        <p:grpSpPr>
          <a:xfrm>
            <a:off x="7358485" y="2531056"/>
            <a:ext cx="1013722" cy="948798"/>
            <a:chOff x="5834485" y="2531056"/>
            <a:chExt cx="1013722" cy="948798"/>
          </a:xfrm>
        </p:grpSpPr>
        <p:sp>
          <p:nvSpPr>
            <p:cNvPr id="108" name="Trapezoid 107">
              <a:extLst>
                <a:ext uri="{FF2B5EF4-FFF2-40B4-BE49-F238E27FC236}">
                  <a16:creationId xmlns:a16="http://schemas.microsoft.com/office/drawing/2014/main" id="{6C1C08F4-2C61-4E30-A28A-1C63FAF041BC}"/>
                </a:ext>
              </a:extLst>
            </p:cNvPr>
            <p:cNvSpPr/>
            <p:nvPr/>
          </p:nvSpPr>
          <p:spPr>
            <a:xfrm rot="5400000">
              <a:off x="5840309" y="2565942"/>
              <a:ext cx="948798" cy="879026"/>
            </a:xfrm>
            <a:prstGeom prst="trapezoid">
              <a:avLst>
                <a:gd name="adj" fmla="val 28770"/>
              </a:avLst>
            </a:prstGeom>
            <a:solidFill>
              <a:srgbClr val="D9D9D9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  <a:ea typeface="ＭＳ Ｐゴシック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155DE25-7019-4407-A315-FAA292356275}"/>
                </a:ext>
              </a:extLst>
            </p:cNvPr>
            <p:cNvSpPr txBox="1"/>
            <p:nvPr/>
          </p:nvSpPr>
          <p:spPr>
            <a:xfrm>
              <a:off x="5834485" y="2712157"/>
              <a:ext cx="10137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kern="0" dirty="0">
                  <a:solidFill>
                    <a:prstClr val="black"/>
                  </a:solidFill>
                  <a:latin typeface="Calibri" panose="020F0502020204030204"/>
                </a:rPr>
                <a:t>Speaker Encoder</a:t>
              </a:r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7046CB7-3470-44BD-8EFE-923FE50D832E}"/>
              </a:ext>
            </a:extLst>
          </p:cNvPr>
          <p:cNvCxnSpPr>
            <a:cxnSpLocks/>
          </p:cNvCxnSpPr>
          <p:nvPr/>
        </p:nvCxnSpPr>
        <p:spPr>
          <a:xfrm>
            <a:off x="5669280" y="2268766"/>
            <a:ext cx="0" cy="1303134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887100E-BAC8-4804-AD71-AFB46A0AA502}"/>
              </a:ext>
            </a:extLst>
          </p:cNvPr>
          <p:cNvCxnSpPr>
            <a:cxnSpLocks/>
          </p:cNvCxnSpPr>
          <p:nvPr/>
        </p:nvCxnSpPr>
        <p:spPr>
          <a:xfrm flipH="1">
            <a:off x="2590900" y="3587639"/>
            <a:ext cx="307838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0902921-0222-4CE3-B861-5D0EB30E161D}"/>
              </a:ext>
            </a:extLst>
          </p:cNvPr>
          <p:cNvCxnSpPr>
            <a:cxnSpLocks/>
          </p:cNvCxnSpPr>
          <p:nvPr/>
        </p:nvCxnSpPr>
        <p:spPr>
          <a:xfrm>
            <a:off x="2598123" y="2303479"/>
            <a:ext cx="0" cy="1277505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8DA835B-EB83-4E79-AA92-3D195AFB6975}"/>
              </a:ext>
            </a:extLst>
          </p:cNvPr>
          <p:cNvCxnSpPr>
            <a:cxnSpLocks/>
          </p:cNvCxnSpPr>
          <p:nvPr/>
        </p:nvCxnSpPr>
        <p:spPr>
          <a:xfrm>
            <a:off x="2641759" y="2314562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A04ED22-5B8A-4A62-B5EC-E0334AE52900}"/>
              </a:ext>
            </a:extLst>
          </p:cNvPr>
          <p:cNvCxnSpPr>
            <a:cxnSpLocks/>
          </p:cNvCxnSpPr>
          <p:nvPr/>
        </p:nvCxnSpPr>
        <p:spPr>
          <a:xfrm>
            <a:off x="3680144" y="2280355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1D843CC-595D-4903-848B-0F6B5F690E7D}"/>
                  </a:ext>
                </a:extLst>
              </p:cNvPr>
              <p:cNvSpPr txBox="1"/>
              <p:nvPr/>
            </p:nvSpPr>
            <p:spPr>
              <a:xfrm>
                <a:off x="3779837" y="2096013"/>
                <a:ext cx="574091" cy="378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ＭＳ Ｐゴシック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ＭＳ Ｐゴシック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/>
                            </a:rPr>
                            <m:t>1→1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1D843CC-595D-4903-848B-0F6B5F690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837" y="2096013"/>
                <a:ext cx="574091" cy="378758"/>
              </a:xfrm>
              <a:prstGeom prst="rect">
                <a:avLst/>
              </a:prstGeom>
              <a:blipFill>
                <a:blip r:embed="rId15"/>
                <a:stretch>
                  <a:fillRect t="-3226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3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394409" y="404664"/>
            <a:ext cx="7772400" cy="87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does it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7">
                <a:extLst>
                  <a:ext uri="{FF2B5EF4-FFF2-40B4-BE49-F238E27FC236}">
                    <a16:creationId xmlns:a16="http://schemas.microsoft.com/office/drawing/2014/main" id="{D0F35FDA-13C2-494E-904B-75B9C8005D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7649" y="3780698"/>
                <a:ext cx="8493893" cy="1666025"/>
              </a:xfrm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2"/>
                    </a:solidFill>
                    <a:latin typeface="Segoe UI Light" panose="020B0502040204020203" pitchFamily="34" charset="0"/>
                  </a:rPr>
                  <a:t>If the bottleneck is too wide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Segoe UI Light" panose="020B0502040204020203" pitchFamily="34" charset="0"/>
                  </a:rPr>
                  <a:t>Perfect reconstruction is possible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Segoe UI Light" panose="020B0502040204020203" pitchFamily="34" charset="0"/>
                  </a:rPr>
                  <a:t> contains both content and speaker information</a:t>
                </a:r>
              </a:p>
              <a:p>
                <a:pPr lvl="1" indent="0">
                  <a:buNone/>
                </a:pPr>
                <a:endParaRPr lang="en-US" sz="2400" dirty="0">
                  <a:latin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7">
                <a:extLst>
                  <a:ext uri="{FF2B5EF4-FFF2-40B4-BE49-F238E27FC236}">
                    <a16:creationId xmlns:a16="http://schemas.microsoft.com/office/drawing/2014/main" id="{D0F35FDA-13C2-494E-904B-75B9C8005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649" y="3780698"/>
                <a:ext cx="8493893" cy="1666025"/>
              </a:xfrm>
              <a:blipFill>
                <a:blip r:embed="rId3"/>
                <a:stretch>
                  <a:fillRect l="-1343" t="-3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1116072" y="1653165"/>
            <a:ext cx="3315602" cy="1754217"/>
            <a:chOff x="2986656" y="1330326"/>
            <a:chExt cx="3315602" cy="175421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8071A8B-BCE4-9746-8445-742D094E0054}"/>
                </a:ext>
              </a:extLst>
            </p:cNvPr>
            <p:cNvSpPr/>
            <p:nvPr/>
          </p:nvSpPr>
          <p:spPr>
            <a:xfrm>
              <a:off x="3059525" y="1330326"/>
              <a:ext cx="3242733" cy="1754217"/>
            </a:xfrm>
            <a:prstGeom prst="roundRect">
              <a:avLst/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7F1E1A8-AF3B-5A47-ADE0-A213C1EDC8F4}"/>
                </a:ext>
              </a:extLst>
            </p:cNvPr>
            <p:cNvGrpSpPr/>
            <p:nvPr/>
          </p:nvGrpSpPr>
          <p:grpSpPr>
            <a:xfrm>
              <a:off x="2986656" y="1475858"/>
              <a:ext cx="3170688" cy="1567508"/>
              <a:chOff x="300824" y="195174"/>
              <a:chExt cx="3170688" cy="1567508"/>
            </a:xfrm>
          </p:grpSpPr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86BF1D6C-E4AE-4042-9A54-C22C07EBFBC0}"/>
                  </a:ext>
                </a:extLst>
              </p:cNvPr>
              <p:cNvSpPr/>
              <p:nvPr/>
            </p:nvSpPr>
            <p:spPr>
              <a:xfrm rot="16200000" flipH="1">
                <a:off x="2116656" y="432463"/>
                <a:ext cx="849025" cy="649505"/>
              </a:xfrm>
              <a:prstGeom prst="trapezoid">
                <a:avLst>
                  <a:gd name="adj" fmla="val 46535"/>
                </a:avLst>
              </a:prstGeom>
              <a:solidFill>
                <a:sysClr val="window" lastClr="FFFFFF">
                  <a:lumMod val="95000"/>
                </a:sysClr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FAA2CB3-2212-A845-9610-5E6B586845CB}"/>
                  </a:ext>
                </a:extLst>
              </p:cNvPr>
              <p:cNvGrpSpPr/>
              <p:nvPr/>
            </p:nvGrpSpPr>
            <p:grpSpPr>
              <a:xfrm>
                <a:off x="883088" y="338758"/>
                <a:ext cx="752257" cy="849025"/>
                <a:chOff x="811649" y="367615"/>
                <a:chExt cx="752257" cy="943885"/>
              </a:xfrm>
            </p:grpSpPr>
            <p:sp>
              <p:nvSpPr>
                <p:cNvPr id="31" name="Trapezoid 30">
                  <a:extLst>
                    <a:ext uri="{FF2B5EF4-FFF2-40B4-BE49-F238E27FC236}">
                      <a16:creationId xmlns:a16="http://schemas.microsoft.com/office/drawing/2014/main" id="{24C74B72-D2F1-134A-9C22-B6CA30C8A099}"/>
                    </a:ext>
                  </a:extLst>
                </p:cNvPr>
                <p:cNvSpPr/>
                <p:nvPr/>
              </p:nvSpPr>
              <p:spPr>
                <a:xfrm rot="5400000">
                  <a:off x="691794" y="514805"/>
                  <a:ext cx="943885" cy="649505"/>
                </a:xfrm>
                <a:prstGeom prst="trapezoid">
                  <a:avLst>
                    <a:gd name="adj" fmla="val 46535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560601AB-C3DA-F040-9B2D-40CCB55E1B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649" y="614505"/>
                      <a:ext cx="752257" cy="410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𝐸𝑐</m:t>
                            </m:r>
                            <m:d>
                              <m:dPr>
                                <m:ctrlPr>
                                  <a:rPr lang="en-US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</m:e>
                            </m:d>
                          </m:oMath>
                        </m:oMathPara>
                      </a14:m>
                      <a:endParaRPr lang="en-US" kern="0" dirty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BEC5A934-8CFB-EB4D-BF87-4EBFA0CBFC6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649" y="614505"/>
                      <a:ext cx="752257" cy="41059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3EC3C42-8200-274C-88BB-9454802FCF9A}"/>
                      </a:ext>
                    </a:extLst>
                  </p:cNvPr>
                  <p:cNvSpPr txBox="1"/>
                  <p:nvPr/>
                </p:nvSpPr>
                <p:spPr>
                  <a:xfrm>
                    <a:off x="300824" y="1326390"/>
                    <a:ext cx="5438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5EDDA7A-8A5E-7B42-AC42-8AE2D4D84B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0824" y="1326390"/>
                    <a:ext cx="54382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2152ED6-93D8-EA45-80B1-D3BFDD621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8023" y="745796"/>
                <a:ext cx="15240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CAB9F5E-4636-A442-8EE5-1B016BA565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9929" y="757870"/>
                <a:ext cx="15240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E94A998-F497-B54B-8923-678CCF9988FA}"/>
                      </a:ext>
                    </a:extLst>
                  </p:cNvPr>
                  <p:cNvSpPr txBox="1"/>
                  <p:nvPr/>
                </p:nvSpPr>
                <p:spPr>
                  <a:xfrm>
                    <a:off x="1435259" y="987424"/>
                    <a:ext cx="5740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D07E309-A658-F449-8028-7EDD0018DF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5259" y="987424"/>
                    <a:ext cx="57409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1D90C02-7756-E14A-A5A3-ED98C9608C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4014" y="757870"/>
                <a:ext cx="15240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14227F3-612E-7A4A-9DAD-0C29E53F0F15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 flipV="1">
                <a:off x="2541169" y="1030604"/>
                <a:ext cx="0" cy="405757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3639558A-7369-044A-90C9-FB01D0280585}"/>
                      </a:ext>
                    </a:extLst>
                  </p:cNvPr>
                  <p:cNvSpPr txBox="1"/>
                  <p:nvPr/>
                </p:nvSpPr>
                <p:spPr>
                  <a:xfrm>
                    <a:off x="2179834" y="572550"/>
                    <a:ext cx="7757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⋅,⋅</m:t>
                              </m:r>
                            </m:e>
                          </m:d>
                        </m:oMath>
                      </m:oMathPara>
                    </a14:m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2CC17CD7-FE8F-1543-B3E1-9D157527DB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9834" y="572550"/>
                    <a:ext cx="77572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849DC9E-A8A2-1E4E-8B6E-DD84C3E0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5921" y="762045"/>
                <a:ext cx="15240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D8930E50-6CAA-A143-829D-5F2D3A53BD53}"/>
                      </a:ext>
                    </a:extLst>
                  </p:cNvPr>
                  <p:cNvSpPr txBox="1"/>
                  <p:nvPr/>
                </p:nvSpPr>
                <p:spPr>
                  <a:xfrm>
                    <a:off x="2897421" y="1318952"/>
                    <a:ext cx="574091" cy="3767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1→1</m:t>
                              </m:r>
                            </m:sub>
                          </m:sSub>
                        </m:oMath>
                      </m:oMathPara>
                    </a14:m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08BD6309-F045-0344-A86C-27E0023E81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97421" y="1318952"/>
                    <a:ext cx="574091" cy="37677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3333" r="-42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1299F9A-8273-3446-B2D7-C7CA144969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3000" y="1418268"/>
                <a:ext cx="128168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3F2940A-157C-8342-B1BC-6AFBDAB849CF}"/>
                  </a:ext>
                </a:extLst>
              </p:cNvPr>
              <p:cNvGrpSpPr/>
              <p:nvPr/>
            </p:nvGrpSpPr>
            <p:grpSpPr>
              <a:xfrm>
                <a:off x="547332" y="195174"/>
                <a:ext cx="73152" cy="1131216"/>
                <a:chOff x="1915474" y="1989056"/>
                <a:chExt cx="73152" cy="1131216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505404D-BBD2-A04B-866A-2CEC93C118B9}"/>
                    </a:ext>
                  </a:extLst>
                </p:cNvPr>
                <p:cNvSpPr/>
                <p:nvPr/>
              </p:nvSpPr>
              <p:spPr>
                <a:xfrm>
                  <a:off x="1915474" y="1989056"/>
                  <a:ext cx="73152" cy="565608"/>
                </a:xfrm>
                <a:prstGeom prst="rect">
                  <a:avLst/>
                </a:prstGeom>
                <a:pattFill prst="wdUpDiag">
                  <a:fgClr>
                    <a:sysClr val="windowText" lastClr="000000"/>
                  </a:fgClr>
                  <a:bgClr>
                    <a:sysClr val="window" lastClr="FFFFFF"/>
                  </a:bgClr>
                </a:patt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F9F7867-FC50-C14B-8BDD-0FAC4BE6D5F4}"/>
                    </a:ext>
                  </a:extLst>
                </p:cNvPr>
                <p:cNvSpPr/>
                <p:nvPr/>
              </p:nvSpPr>
              <p:spPr>
                <a:xfrm>
                  <a:off x="1915474" y="2554664"/>
                  <a:ext cx="73152" cy="565608"/>
                </a:xfrm>
                <a:prstGeom prst="rect">
                  <a:avLst/>
                </a:prstGeom>
                <a:solidFill>
                  <a:sysClr val="window" lastClr="FFFFFF">
                    <a:lumMod val="75000"/>
                  </a:sys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FC943F0-D50E-CF46-A62D-F1B7A7653F18}"/>
                      </a:ext>
                    </a:extLst>
                  </p:cNvPr>
                  <p:cNvSpPr txBox="1"/>
                  <p:nvPr/>
                </p:nvSpPr>
                <p:spPr>
                  <a:xfrm>
                    <a:off x="1866035" y="1393350"/>
                    <a:ext cx="5740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53E9FF9-34F3-E747-B12C-E3907E0DCB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6035" y="1393350"/>
                    <a:ext cx="574091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3FC10A7-0DB5-3A4D-8A65-2CE42541FF6F}"/>
                  </a:ext>
                </a:extLst>
              </p:cNvPr>
              <p:cNvGrpSpPr/>
              <p:nvPr/>
            </p:nvGrpSpPr>
            <p:grpSpPr>
              <a:xfrm>
                <a:off x="1866035" y="415309"/>
                <a:ext cx="73152" cy="748488"/>
                <a:chOff x="1915474" y="1989056"/>
                <a:chExt cx="73152" cy="74848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9427CCE-544F-B242-9FE7-9ECF27FA410B}"/>
                    </a:ext>
                  </a:extLst>
                </p:cNvPr>
                <p:cNvSpPr/>
                <p:nvPr/>
              </p:nvSpPr>
              <p:spPr>
                <a:xfrm>
                  <a:off x="1915474" y="1989056"/>
                  <a:ext cx="73152" cy="565608"/>
                </a:xfrm>
                <a:prstGeom prst="rect">
                  <a:avLst/>
                </a:prstGeom>
                <a:pattFill prst="wdUpDiag">
                  <a:fgClr>
                    <a:sysClr val="windowText" lastClr="000000"/>
                  </a:fgClr>
                  <a:bgClr>
                    <a:sysClr val="window" lastClr="FFFFFF"/>
                  </a:bgClr>
                </a:patt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2C7481E-DA11-0344-9AC4-CBB7C24A25B3}"/>
                    </a:ext>
                  </a:extLst>
                </p:cNvPr>
                <p:cNvSpPr/>
                <p:nvPr/>
              </p:nvSpPr>
              <p:spPr>
                <a:xfrm>
                  <a:off x="1915474" y="2554664"/>
                  <a:ext cx="71923" cy="182880"/>
                </a:xfrm>
                <a:prstGeom prst="rect">
                  <a:avLst/>
                </a:prstGeom>
                <a:solidFill>
                  <a:sysClr val="window" lastClr="FFFFFF">
                    <a:lumMod val="75000"/>
                  </a:sys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308E871-3F08-644D-9731-CADEC10BD71D}"/>
                  </a:ext>
                </a:extLst>
              </p:cNvPr>
              <p:cNvGrpSpPr/>
              <p:nvPr/>
            </p:nvGrpSpPr>
            <p:grpSpPr>
              <a:xfrm>
                <a:off x="3123054" y="195174"/>
                <a:ext cx="73152" cy="1131216"/>
                <a:chOff x="1915474" y="1989056"/>
                <a:chExt cx="73152" cy="1131216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29B31F4-7948-0F44-A1D9-D02CC5C29DDE}"/>
                    </a:ext>
                  </a:extLst>
                </p:cNvPr>
                <p:cNvSpPr/>
                <p:nvPr/>
              </p:nvSpPr>
              <p:spPr>
                <a:xfrm>
                  <a:off x="1915474" y="1989056"/>
                  <a:ext cx="73152" cy="565608"/>
                </a:xfrm>
                <a:prstGeom prst="rect">
                  <a:avLst/>
                </a:prstGeom>
                <a:pattFill prst="wdUpDiag">
                  <a:fgClr>
                    <a:sysClr val="windowText" lastClr="000000"/>
                  </a:fgClr>
                  <a:bgClr>
                    <a:sysClr val="window" lastClr="FFFFFF"/>
                  </a:bgClr>
                </a:patt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82DC913-ABF5-1442-BF83-3601FBAA484A}"/>
                    </a:ext>
                  </a:extLst>
                </p:cNvPr>
                <p:cNvSpPr/>
                <p:nvPr/>
              </p:nvSpPr>
              <p:spPr>
                <a:xfrm>
                  <a:off x="1915474" y="2554664"/>
                  <a:ext cx="73152" cy="565608"/>
                </a:xfrm>
                <a:prstGeom prst="rect">
                  <a:avLst/>
                </a:prstGeom>
                <a:solidFill>
                  <a:sysClr val="window" lastClr="FFFFFF">
                    <a:lumMod val="75000"/>
                  </a:sys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75E44B5-A149-EF48-B643-66D04B576F76}"/>
                  </a:ext>
                </a:extLst>
              </p:cNvPr>
              <p:cNvSpPr/>
              <p:nvPr/>
            </p:nvSpPr>
            <p:spPr>
              <a:xfrm>
                <a:off x="2269339" y="1087459"/>
                <a:ext cx="73152" cy="565608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02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08925" y="404664"/>
            <a:ext cx="7772400" cy="87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does it work?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D0F35FDA-13C2-494E-904B-75B9C800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677" y="3780698"/>
            <a:ext cx="8493893" cy="166602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Segoe UI Light" panose="020B0502040204020203" pitchFamily="34" charset="0"/>
              </a:rPr>
              <a:t>If the bottleneck is too narrow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latin typeface="Segoe UI Light" panose="020B0502040204020203" pitchFamily="34" charset="0"/>
              </a:rPr>
              <a:t>Perfect reconstruction is impossible,</a:t>
            </a:r>
          </a:p>
          <a:p>
            <a:pPr lvl="1" indent="0">
              <a:buNone/>
            </a:pPr>
            <a:r>
              <a:rPr lang="en-US" sz="2400" dirty="0">
                <a:latin typeface="Segoe UI Light" panose="020B0502040204020203" pitchFamily="34" charset="0"/>
              </a:rPr>
              <a:t>    because content information is lost</a:t>
            </a:r>
          </a:p>
          <a:p>
            <a:pPr lvl="1" indent="0">
              <a:buNone/>
            </a:pPr>
            <a:endParaRPr lang="en-US" sz="2400" dirty="0">
              <a:latin typeface="Segoe UI Light" panose="020B0502040204020203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7B2EC40-FACA-164E-85D6-2C9DDA2AF2A2}"/>
              </a:ext>
            </a:extLst>
          </p:cNvPr>
          <p:cNvGrpSpPr/>
          <p:nvPr/>
        </p:nvGrpSpPr>
        <p:grpSpPr>
          <a:xfrm>
            <a:off x="1130591" y="1653165"/>
            <a:ext cx="3305976" cy="1754217"/>
            <a:chOff x="300824" y="59267"/>
            <a:chExt cx="3305976" cy="1754217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CFCF1017-A14E-4D4A-9B65-009FA6359805}"/>
                </a:ext>
              </a:extLst>
            </p:cNvPr>
            <p:cNvSpPr/>
            <p:nvPr/>
          </p:nvSpPr>
          <p:spPr>
            <a:xfrm>
              <a:off x="364067" y="59267"/>
              <a:ext cx="3242733" cy="1754217"/>
            </a:xfrm>
            <a:prstGeom prst="roundRect">
              <a:avLst/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E6E0EF0C-7112-9649-A870-2AB3CD891BA5}"/>
                </a:ext>
              </a:extLst>
            </p:cNvPr>
            <p:cNvSpPr/>
            <p:nvPr/>
          </p:nvSpPr>
          <p:spPr>
            <a:xfrm rot="16200000" flipH="1">
              <a:off x="2116656" y="432463"/>
              <a:ext cx="849025" cy="649505"/>
            </a:xfrm>
            <a:prstGeom prst="trapezoid">
              <a:avLst>
                <a:gd name="adj" fmla="val 46535"/>
              </a:avLst>
            </a:prstGeom>
            <a:solidFill>
              <a:sysClr val="window" lastClr="FFFFFF">
                <a:lumMod val="95000"/>
              </a:sys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5F7CC09-5010-EB49-B8C8-9AD24201E44F}"/>
                </a:ext>
              </a:extLst>
            </p:cNvPr>
            <p:cNvGrpSpPr/>
            <p:nvPr/>
          </p:nvGrpSpPr>
          <p:grpSpPr>
            <a:xfrm>
              <a:off x="883088" y="338758"/>
              <a:ext cx="752257" cy="849025"/>
              <a:chOff x="811649" y="367615"/>
              <a:chExt cx="752257" cy="943885"/>
            </a:xfrm>
          </p:grpSpPr>
          <p:sp>
            <p:nvSpPr>
              <p:cNvPr id="86" name="Trapezoid 85">
                <a:extLst>
                  <a:ext uri="{FF2B5EF4-FFF2-40B4-BE49-F238E27FC236}">
                    <a16:creationId xmlns:a16="http://schemas.microsoft.com/office/drawing/2014/main" id="{1977630D-07C8-584E-94ED-9266C67AC289}"/>
                  </a:ext>
                </a:extLst>
              </p:cNvPr>
              <p:cNvSpPr/>
              <p:nvPr/>
            </p:nvSpPr>
            <p:spPr>
              <a:xfrm rot="5400000">
                <a:off x="691794" y="514805"/>
                <a:ext cx="943885" cy="649505"/>
              </a:xfrm>
              <a:prstGeom prst="trapezoid">
                <a:avLst>
                  <a:gd name="adj" fmla="val 46535"/>
                </a:avLst>
              </a:prstGeom>
              <a:solidFill>
                <a:sysClr val="window" lastClr="FFFFFF">
                  <a:lumMod val="95000"/>
                </a:sysClr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DCB9F905-A534-9642-96E4-4975DDD92D7E}"/>
                      </a:ext>
                    </a:extLst>
                  </p:cNvPr>
                  <p:cNvSpPr txBox="1"/>
                  <p:nvPr/>
                </p:nvSpPr>
                <p:spPr>
                  <a:xfrm>
                    <a:off x="811649" y="614505"/>
                    <a:ext cx="752257" cy="410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𝐸𝑐</m:t>
                          </m:r>
                          <m:d>
                            <m:dPr>
                              <m:ctrlP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oMath>
                      </m:oMathPara>
                    </a14:m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BEC5A934-8CFB-EB4D-BF87-4EBFA0CBFC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1649" y="614505"/>
                    <a:ext cx="752257" cy="41059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F1FF3B4-59C7-A449-8635-B07AAAAFAE1F}"/>
                    </a:ext>
                  </a:extLst>
                </p:cNvPr>
                <p:cNvSpPr txBox="1"/>
                <p:nvPr/>
              </p:nvSpPr>
              <p:spPr>
                <a:xfrm>
                  <a:off x="300824" y="1326390"/>
                  <a:ext cx="5438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kern="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5EDDA7A-8A5E-7B42-AC42-8AE2D4D84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824" y="1326390"/>
                  <a:ext cx="54382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C9F4D2E-91F1-3046-ABA0-8E1A5F35DF78}"/>
                </a:ext>
              </a:extLst>
            </p:cNvPr>
            <p:cNvCxnSpPr>
              <a:cxnSpLocks/>
            </p:cNvCxnSpPr>
            <p:nvPr/>
          </p:nvCxnSpPr>
          <p:spPr>
            <a:xfrm>
              <a:off x="758023" y="745796"/>
              <a:ext cx="1524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491B94E-B0EA-3F4B-ABFA-13B85B7DF7DF}"/>
                </a:ext>
              </a:extLst>
            </p:cNvPr>
            <p:cNvCxnSpPr>
              <a:cxnSpLocks/>
            </p:cNvCxnSpPr>
            <p:nvPr/>
          </p:nvCxnSpPr>
          <p:spPr>
            <a:xfrm>
              <a:off x="1559929" y="757870"/>
              <a:ext cx="1524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9347794-A9A1-5045-B29A-C44FA593BCE3}"/>
                    </a:ext>
                  </a:extLst>
                </p:cNvPr>
                <p:cNvSpPr txBox="1"/>
                <p:nvPr/>
              </p:nvSpPr>
              <p:spPr>
                <a:xfrm>
                  <a:off x="1435259" y="987424"/>
                  <a:ext cx="5740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kern="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D07E309-A658-F449-8028-7EDD0018DF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259" y="987424"/>
                  <a:ext cx="57409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1166516-CC33-0A48-9421-5FCC6E4F8764}"/>
                </a:ext>
              </a:extLst>
            </p:cNvPr>
            <p:cNvCxnSpPr>
              <a:cxnSpLocks/>
            </p:cNvCxnSpPr>
            <p:nvPr/>
          </p:nvCxnSpPr>
          <p:spPr>
            <a:xfrm>
              <a:off x="2064014" y="757870"/>
              <a:ext cx="1524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E7E49BB-19F6-8D47-8DB9-0927ED101645}"/>
                </a:ext>
              </a:extLst>
            </p:cNvPr>
            <p:cNvCxnSpPr>
              <a:cxnSpLocks/>
              <a:endCxn id="63" idx="3"/>
            </p:cNvCxnSpPr>
            <p:nvPr/>
          </p:nvCxnSpPr>
          <p:spPr>
            <a:xfrm flipV="1">
              <a:off x="2541169" y="1030604"/>
              <a:ext cx="0" cy="40575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C25E4A4-2117-934B-A53D-205D020766D9}"/>
                    </a:ext>
                  </a:extLst>
                </p:cNvPr>
                <p:cNvSpPr txBox="1"/>
                <p:nvPr/>
              </p:nvSpPr>
              <p:spPr>
                <a:xfrm>
                  <a:off x="2179834" y="572550"/>
                  <a:ext cx="7757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⋅,⋅</m:t>
                            </m:r>
                          </m:e>
                        </m:d>
                      </m:oMath>
                    </m:oMathPara>
                  </a14:m>
                  <a:endParaRPr lang="en-US" kern="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CC17CD7-FE8F-1543-B3E1-9D157527DB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9834" y="572550"/>
                  <a:ext cx="77572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E258791-E0A9-ED44-8BD7-A381F4F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2865921" y="762045"/>
              <a:ext cx="1524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180BF158-F191-0649-A10C-94D53D49F073}"/>
                    </a:ext>
                  </a:extLst>
                </p:cNvPr>
                <p:cNvSpPr txBox="1"/>
                <p:nvPr/>
              </p:nvSpPr>
              <p:spPr>
                <a:xfrm>
                  <a:off x="2897421" y="1318952"/>
                  <a:ext cx="574091" cy="376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1→1</m:t>
                            </m:r>
                          </m:sub>
                        </m:sSub>
                      </m:oMath>
                    </m:oMathPara>
                  </a14:m>
                  <a:endParaRPr lang="en-US" kern="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8BD6309-F045-0344-A86C-27E0023E8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421" y="1318952"/>
                  <a:ext cx="574091" cy="376770"/>
                </a:xfrm>
                <a:prstGeom prst="rect">
                  <a:avLst/>
                </a:prstGeom>
                <a:blipFill>
                  <a:blip r:embed="rId6"/>
                  <a:stretch>
                    <a:fillRect r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F28256C-CC0D-B64C-9EFD-17229C65E739}"/>
                </a:ext>
              </a:extLst>
            </p:cNvPr>
            <p:cNvCxnSpPr>
              <a:cxnSpLocks/>
            </p:cNvCxnSpPr>
            <p:nvPr/>
          </p:nvCxnSpPr>
          <p:spPr>
            <a:xfrm>
              <a:off x="2413000" y="1418268"/>
              <a:ext cx="12816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E3D2BD4-5A8E-644C-AC86-EB64C8D14189}"/>
                </a:ext>
              </a:extLst>
            </p:cNvPr>
            <p:cNvGrpSpPr/>
            <p:nvPr/>
          </p:nvGrpSpPr>
          <p:grpSpPr>
            <a:xfrm>
              <a:off x="547332" y="195174"/>
              <a:ext cx="73152" cy="1131216"/>
              <a:chOff x="1915474" y="1989056"/>
              <a:chExt cx="73152" cy="1131216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80044EA-BBDC-254D-93A6-0F2E686B3820}"/>
                  </a:ext>
                </a:extLst>
              </p:cNvPr>
              <p:cNvSpPr/>
              <p:nvPr/>
            </p:nvSpPr>
            <p:spPr>
              <a:xfrm>
                <a:off x="1915474" y="1989056"/>
                <a:ext cx="73152" cy="565608"/>
              </a:xfrm>
              <a:prstGeom prst="rect">
                <a:avLst/>
              </a:prstGeom>
              <a:pattFill prst="wdUpDiag">
                <a:fgClr>
                  <a:sysClr val="windowText" lastClr="000000"/>
                </a:fgClr>
                <a:bgClr>
                  <a:sysClr val="window" lastClr="FFFFFF"/>
                </a:bgClr>
              </a:patt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9A95E75-397E-1D4C-B0B2-1893746D5D61}"/>
                  </a:ext>
                </a:extLst>
              </p:cNvPr>
              <p:cNvSpPr/>
              <p:nvPr/>
            </p:nvSpPr>
            <p:spPr>
              <a:xfrm>
                <a:off x="1915474" y="2554664"/>
                <a:ext cx="73152" cy="565608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80EFB52-81B1-B449-82DE-0F9A760CE314}"/>
                    </a:ext>
                  </a:extLst>
                </p:cNvPr>
                <p:cNvSpPr txBox="1"/>
                <p:nvPr/>
              </p:nvSpPr>
              <p:spPr>
                <a:xfrm>
                  <a:off x="1866035" y="1393350"/>
                  <a:ext cx="5740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kern="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53E9FF9-34F3-E747-B12C-E3907E0DCB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6035" y="1393350"/>
                  <a:ext cx="57409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1AD4FDA-2B8D-E745-8576-1AA486F694EB}"/>
                </a:ext>
              </a:extLst>
            </p:cNvPr>
            <p:cNvSpPr/>
            <p:nvPr/>
          </p:nvSpPr>
          <p:spPr>
            <a:xfrm>
              <a:off x="1866035" y="499979"/>
              <a:ext cx="71923" cy="363563"/>
            </a:xfrm>
            <a:prstGeom prst="rect">
              <a:avLst/>
            </a:prstGeom>
            <a:pattFill prst="wdUpDiag">
              <a:fgClr>
                <a:sysClr val="windowText" lastClr="000000"/>
              </a:fgClr>
              <a:bgClr>
                <a:sysClr val="window" lastClr="FFFFFF"/>
              </a:bgClr>
            </a:patt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92D0C1E-AB85-7644-AE21-6BE188FC6885}"/>
                </a:ext>
              </a:extLst>
            </p:cNvPr>
            <p:cNvGrpSpPr/>
            <p:nvPr/>
          </p:nvGrpSpPr>
          <p:grpSpPr>
            <a:xfrm>
              <a:off x="3123054" y="195174"/>
              <a:ext cx="73152" cy="1131216"/>
              <a:chOff x="1915474" y="1989056"/>
              <a:chExt cx="73152" cy="1131216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D4778CE-813D-0F4C-88A2-19022B2BD139}"/>
                  </a:ext>
                </a:extLst>
              </p:cNvPr>
              <p:cNvSpPr/>
              <p:nvPr/>
            </p:nvSpPr>
            <p:spPr>
              <a:xfrm>
                <a:off x="1915474" y="1989056"/>
                <a:ext cx="73152" cy="565608"/>
              </a:xfrm>
              <a:prstGeom prst="rect">
                <a:avLst/>
              </a:prstGeom>
              <a:pattFill prst="wdUpDiag">
                <a:fgClr>
                  <a:sysClr val="windowText" lastClr="000000"/>
                </a:fgClr>
                <a:bgClr>
                  <a:sysClr val="window" lastClr="FFFFFF"/>
                </a:bgClr>
              </a:patt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B3EC232-3CC8-C64E-B74B-BD249C4BB13F}"/>
                  </a:ext>
                </a:extLst>
              </p:cNvPr>
              <p:cNvSpPr/>
              <p:nvPr/>
            </p:nvSpPr>
            <p:spPr>
              <a:xfrm>
                <a:off x="1915474" y="2554664"/>
                <a:ext cx="73152" cy="565608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B87BDBE-0FE6-F54F-941D-2238DFD00519}"/>
                </a:ext>
              </a:extLst>
            </p:cNvPr>
            <p:cNvSpPr/>
            <p:nvPr/>
          </p:nvSpPr>
          <p:spPr>
            <a:xfrm>
              <a:off x="2269339" y="1087459"/>
              <a:ext cx="73152" cy="565608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E0743B2-03DF-3642-97BF-595C34A70A0F}"/>
                </a:ext>
              </a:extLst>
            </p:cNvPr>
            <p:cNvSpPr/>
            <p:nvPr/>
          </p:nvSpPr>
          <p:spPr>
            <a:xfrm>
              <a:off x="1864478" y="863549"/>
              <a:ext cx="71923" cy="20116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A8C377A-8573-C147-A050-0D65089EE124}"/>
                </a:ext>
              </a:extLst>
            </p:cNvPr>
            <p:cNvSpPr/>
            <p:nvPr/>
          </p:nvSpPr>
          <p:spPr>
            <a:xfrm>
              <a:off x="3123552" y="582802"/>
              <a:ext cx="71923" cy="182880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33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08925" y="404664"/>
            <a:ext cx="7772400" cy="87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does it work?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7">
                <a:extLst>
                  <a:ext uri="{FF2B5EF4-FFF2-40B4-BE49-F238E27FC236}">
                    <a16:creationId xmlns:a16="http://schemas.microsoft.com/office/drawing/2014/main" id="{D0F35FDA-13C2-494E-904B-75B9C8005D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2133" y="3780698"/>
                <a:ext cx="8493893" cy="1666025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solidFill>
                      <a:schemeClr val="accent2"/>
                    </a:solidFill>
                    <a:latin typeface="Segoe UI Light" panose="020B0502040204020203" pitchFamily="34" charset="0"/>
                  </a:rPr>
                  <a:t>If the bottleneck is just right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Segoe UI Light" panose="020B0502040204020203" pitchFamily="34" charset="0"/>
                  </a:rPr>
                  <a:t>Perfect reconstruction is possible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Segoe UI Light" panose="020B0502040204020203" pitchFamily="34" charset="0"/>
                  </a:rPr>
                  <a:t> contains only content information – speaker disentanglement achieved in an </a:t>
                </a:r>
                <a:r>
                  <a:rPr lang="en-US" sz="2400" dirty="0">
                    <a:solidFill>
                      <a:srgbClr val="ED7D31"/>
                    </a:solidFill>
                    <a:latin typeface="Segoe UI Light" panose="020B0502040204020203" pitchFamily="34" charset="0"/>
                  </a:rPr>
                  <a:t>unsupervised</a:t>
                </a:r>
                <a:r>
                  <a:rPr lang="en-US" sz="2400" dirty="0">
                    <a:latin typeface="Segoe UI Light" panose="020B0502040204020203" pitchFamily="34" charset="0"/>
                  </a:rPr>
                  <a:t> manner</a:t>
                </a:r>
              </a:p>
            </p:txBody>
          </p:sp>
        </mc:Choice>
        <mc:Fallback>
          <p:sp>
            <p:nvSpPr>
              <p:cNvPr id="5" name="Content Placeholder 7">
                <a:extLst>
                  <a:ext uri="{FF2B5EF4-FFF2-40B4-BE49-F238E27FC236}">
                    <a16:creationId xmlns:a16="http://schemas.microsoft.com/office/drawing/2014/main" id="{D0F35FDA-13C2-494E-904B-75B9C8005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133" y="3780698"/>
                <a:ext cx="8493893" cy="1666025"/>
              </a:xfrm>
              <a:blipFill>
                <a:blip r:embed="rId2"/>
                <a:stretch>
                  <a:fillRect l="-1194" t="-6061" b="-3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F2AA51D2-F404-4A4B-8E52-B3C9276C24A9}"/>
              </a:ext>
            </a:extLst>
          </p:cNvPr>
          <p:cNvGrpSpPr/>
          <p:nvPr/>
        </p:nvGrpSpPr>
        <p:grpSpPr>
          <a:xfrm>
            <a:off x="1128263" y="1653165"/>
            <a:ext cx="3305976" cy="1754217"/>
            <a:chOff x="300824" y="59267"/>
            <a:chExt cx="3305976" cy="1754217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B5A4E303-DD7B-FD45-A817-E65F9C00B33B}"/>
                </a:ext>
              </a:extLst>
            </p:cNvPr>
            <p:cNvSpPr/>
            <p:nvPr/>
          </p:nvSpPr>
          <p:spPr>
            <a:xfrm>
              <a:off x="364067" y="59267"/>
              <a:ext cx="3242733" cy="1754217"/>
            </a:xfrm>
            <a:prstGeom prst="roundRect">
              <a:avLst/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1" name="Trapezoid 90">
              <a:extLst>
                <a:ext uri="{FF2B5EF4-FFF2-40B4-BE49-F238E27FC236}">
                  <a16:creationId xmlns:a16="http://schemas.microsoft.com/office/drawing/2014/main" id="{1D1C1455-A02F-A34E-A434-D7FABA5C97EA}"/>
                </a:ext>
              </a:extLst>
            </p:cNvPr>
            <p:cNvSpPr/>
            <p:nvPr/>
          </p:nvSpPr>
          <p:spPr>
            <a:xfrm rot="16200000" flipH="1">
              <a:off x="2116656" y="432463"/>
              <a:ext cx="849025" cy="649505"/>
            </a:xfrm>
            <a:prstGeom prst="trapezoid">
              <a:avLst>
                <a:gd name="adj" fmla="val 46535"/>
              </a:avLst>
            </a:prstGeom>
            <a:solidFill>
              <a:sysClr val="window" lastClr="FFFFFF">
                <a:lumMod val="95000"/>
              </a:sys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087BC85-27C7-8A4F-AB97-B67317217F7C}"/>
                </a:ext>
              </a:extLst>
            </p:cNvPr>
            <p:cNvGrpSpPr/>
            <p:nvPr/>
          </p:nvGrpSpPr>
          <p:grpSpPr>
            <a:xfrm>
              <a:off x="883088" y="338758"/>
              <a:ext cx="752257" cy="849025"/>
              <a:chOff x="811649" y="367615"/>
              <a:chExt cx="752257" cy="943885"/>
            </a:xfrm>
          </p:grpSpPr>
          <p:sp>
            <p:nvSpPr>
              <p:cNvPr id="112" name="Trapezoid 111">
                <a:extLst>
                  <a:ext uri="{FF2B5EF4-FFF2-40B4-BE49-F238E27FC236}">
                    <a16:creationId xmlns:a16="http://schemas.microsoft.com/office/drawing/2014/main" id="{C39C5908-780E-4D4C-A5D1-778B01D1CD33}"/>
                  </a:ext>
                </a:extLst>
              </p:cNvPr>
              <p:cNvSpPr/>
              <p:nvPr/>
            </p:nvSpPr>
            <p:spPr>
              <a:xfrm rot="5400000">
                <a:off x="691794" y="514805"/>
                <a:ext cx="943885" cy="649505"/>
              </a:xfrm>
              <a:prstGeom prst="trapezoid">
                <a:avLst>
                  <a:gd name="adj" fmla="val 46535"/>
                </a:avLst>
              </a:prstGeom>
              <a:solidFill>
                <a:sysClr val="window" lastClr="FFFFFF">
                  <a:lumMod val="95000"/>
                </a:sysClr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7AE4F5FF-2DBA-C246-841D-A27418DBBCD6}"/>
                      </a:ext>
                    </a:extLst>
                  </p:cNvPr>
                  <p:cNvSpPr txBox="1"/>
                  <p:nvPr/>
                </p:nvSpPr>
                <p:spPr>
                  <a:xfrm>
                    <a:off x="811649" y="614505"/>
                    <a:ext cx="752257" cy="410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𝐸𝑐</m:t>
                          </m:r>
                          <m:d>
                            <m:dPr>
                              <m:ctrlP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oMath>
                      </m:oMathPara>
                    </a14:m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BEC5A934-8CFB-EB4D-BF87-4EBFA0CBFC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1649" y="614505"/>
                    <a:ext cx="752257" cy="4105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1FD4BB1-4F4D-B34D-8456-E70ACD1A5A33}"/>
                    </a:ext>
                  </a:extLst>
                </p:cNvPr>
                <p:cNvSpPr txBox="1"/>
                <p:nvPr/>
              </p:nvSpPr>
              <p:spPr>
                <a:xfrm>
                  <a:off x="300824" y="1326390"/>
                  <a:ext cx="5438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kern="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5EDDA7A-8A5E-7B42-AC42-8AE2D4D84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824" y="1326390"/>
                  <a:ext cx="54382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F0587AA-BC36-CE4D-9171-14BBA2D6BD1A}"/>
                </a:ext>
              </a:extLst>
            </p:cNvPr>
            <p:cNvCxnSpPr>
              <a:cxnSpLocks/>
            </p:cNvCxnSpPr>
            <p:nvPr/>
          </p:nvCxnSpPr>
          <p:spPr>
            <a:xfrm>
              <a:off x="758023" y="745796"/>
              <a:ext cx="1524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C506D98-6631-AC47-9333-22DA243C50CD}"/>
                </a:ext>
              </a:extLst>
            </p:cNvPr>
            <p:cNvCxnSpPr>
              <a:cxnSpLocks/>
            </p:cNvCxnSpPr>
            <p:nvPr/>
          </p:nvCxnSpPr>
          <p:spPr>
            <a:xfrm>
              <a:off x="1559929" y="757870"/>
              <a:ext cx="1524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6CDEDDC-70F0-F547-A389-3BB5A2C65E78}"/>
                    </a:ext>
                  </a:extLst>
                </p:cNvPr>
                <p:cNvSpPr txBox="1"/>
                <p:nvPr/>
              </p:nvSpPr>
              <p:spPr>
                <a:xfrm>
                  <a:off x="1435259" y="987424"/>
                  <a:ext cx="5740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kern="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D07E309-A658-F449-8028-7EDD0018DF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259" y="987424"/>
                  <a:ext cx="57409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9818126-C35B-BD4D-BE55-1938D99EEC4A}"/>
                </a:ext>
              </a:extLst>
            </p:cNvPr>
            <p:cNvCxnSpPr>
              <a:cxnSpLocks/>
            </p:cNvCxnSpPr>
            <p:nvPr/>
          </p:nvCxnSpPr>
          <p:spPr>
            <a:xfrm>
              <a:off x="2064014" y="757870"/>
              <a:ext cx="1524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6840DEC0-3338-8845-977D-5B551CFC1FA5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2541169" y="1030604"/>
              <a:ext cx="0" cy="40575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575F90E-118D-A744-9F6F-08CDFB81061D}"/>
                    </a:ext>
                  </a:extLst>
                </p:cNvPr>
                <p:cNvSpPr txBox="1"/>
                <p:nvPr/>
              </p:nvSpPr>
              <p:spPr>
                <a:xfrm>
                  <a:off x="2179834" y="572550"/>
                  <a:ext cx="7757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⋅,⋅</m:t>
                            </m:r>
                          </m:e>
                        </m:d>
                      </m:oMath>
                    </m:oMathPara>
                  </a14:m>
                  <a:endParaRPr lang="en-US" kern="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CC17CD7-FE8F-1543-B3E1-9D157527DB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9834" y="572550"/>
                  <a:ext cx="77572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FDCA26F-DC0B-8F48-B067-195F2F89D7C2}"/>
                </a:ext>
              </a:extLst>
            </p:cNvPr>
            <p:cNvCxnSpPr>
              <a:cxnSpLocks/>
            </p:cNvCxnSpPr>
            <p:nvPr/>
          </p:nvCxnSpPr>
          <p:spPr>
            <a:xfrm>
              <a:off x="2865921" y="762045"/>
              <a:ext cx="1524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17CD8DA-DC1B-2648-9543-DFFA79D9094F}"/>
                    </a:ext>
                  </a:extLst>
                </p:cNvPr>
                <p:cNvSpPr txBox="1"/>
                <p:nvPr/>
              </p:nvSpPr>
              <p:spPr>
                <a:xfrm>
                  <a:off x="2897421" y="1318952"/>
                  <a:ext cx="574091" cy="376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1→1</m:t>
                            </m:r>
                          </m:sub>
                        </m:sSub>
                      </m:oMath>
                    </m:oMathPara>
                  </a14:m>
                  <a:endParaRPr lang="en-US" kern="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8BD6309-F045-0344-A86C-27E0023E8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421" y="1318952"/>
                  <a:ext cx="574091" cy="376770"/>
                </a:xfrm>
                <a:prstGeom prst="rect">
                  <a:avLst/>
                </a:prstGeom>
                <a:blipFill>
                  <a:blip r:embed="rId7"/>
                  <a:stretch>
                    <a:fillRect t="-3333" r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B832D0F-6973-B743-984B-7312F16BF46E}"/>
                </a:ext>
              </a:extLst>
            </p:cNvPr>
            <p:cNvCxnSpPr>
              <a:cxnSpLocks/>
            </p:cNvCxnSpPr>
            <p:nvPr/>
          </p:nvCxnSpPr>
          <p:spPr>
            <a:xfrm>
              <a:off x="2413000" y="1418268"/>
              <a:ext cx="12816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9A72581D-BC6D-414F-B2FC-60552938EBF1}"/>
                </a:ext>
              </a:extLst>
            </p:cNvPr>
            <p:cNvGrpSpPr/>
            <p:nvPr/>
          </p:nvGrpSpPr>
          <p:grpSpPr>
            <a:xfrm>
              <a:off x="547332" y="195174"/>
              <a:ext cx="73152" cy="1131216"/>
              <a:chOff x="1915474" y="1989056"/>
              <a:chExt cx="73152" cy="1131216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E4C3F37-CEE8-4E4D-BF31-3A10AA8A7463}"/>
                  </a:ext>
                </a:extLst>
              </p:cNvPr>
              <p:cNvSpPr/>
              <p:nvPr/>
            </p:nvSpPr>
            <p:spPr>
              <a:xfrm>
                <a:off x="1915474" y="1989056"/>
                <a:ext cx="73152" cy="565608"/>
              </a:xfrm>
              <a:prstGeom prst="rect">
                <a:avLst/>
              </a:prstGeom>
              <a:pattFill prst="wdUpDiag">
                <a:fgClr>
                  <a:sysClr val="windowText" lastClr="000000"/>
                </a:fgClr>
                <a:bgClr>
                  <a:sysClr val="window" lastClr="FFFFFF"/>
                </a:bgClr>
              </a:patt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B5533DD-796C-7B45-AD98-66132888A818}"/>
                  </a:ext>
                </a:extLst>
              </p:cNvPr>
              <p:cNvSpPr/>
              <p:nvPr/>
            </p:nvSpPr>
            <p:spPr>
              <a:xfrm>
                <a:off x="1915474" y="2554664"/>
                <a:ext cx="73152" cy="565608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0057185-C136-434F-BF3E-B64DC05DE526}"/>
                    </a:ext>
                  </a:extLst>
                </p:cNvPr>
                <p:cNvSpPr txBox="1"/>
                <p:nvPr/>
              </p:nvSpPr>
              <p:spPr>
                <a:xfrm>
                  <a:off x="1866035" y="1393350"/>
                  <a:ext cx="5740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kern="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53E9FF9-34F3-E747-B12C-E3907E0DCB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6035" y="1393350"/>
                  <a:ext cx="57409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1CB6495-3D12-EA4B-B332-984452C1666E}"/>
                </a:ext>
              </a:extLst>
            </p:cNvPr>
            <p:cNvSpPr/>
            <p:nvPr/>
          </p:nvSpPr>
          <p:spPr>
            <a:xfrm>
              <a:off x="1866035" y="499979"/>
              <a:ext cx="73152" cy="565608"/>
            </a:xfrm>
            <a:prstGeom prst="rect">
              <a:avLst/>
            </a:prstGeom>
            <a:pattFill prst="wdUpDiag">
              <a:fgClr>
                <a:sysClr val="windowText" lastClr="000000"/>
              </a:fgClr>
              <a:bgClr>
                <a:sysClr val="window" lastClr="FFFFFF"/>
              </a:bgClr>
            </a:patt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A5A583B1-636B-C846-84FB-ADEFDBE186C3}"/>
                </a:ext>
              </a:extLst>
            </p:cNvPr>
            <p:cNvGrpSpPr/>
            <p:nvPr/>
          </p:nvGrpSpPr>
          <p:grpSpPr>
            <a:xfrm>
              <a:off x="3123054" y="195174"/>
              <a:ext cx="73152" cy="1131216"/>
              <a:chOff x="1915474" y="1989056"/>
              <a:chExt cx="73152" cy="1131216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B5A00F7-2FB1-CA42-A0CC-3C960D2B6CB0}"/>
                  </a:ext>
                </a:extLst>
              </p:cNvPr>
              <p:cNvSpPr/>
              <p:nvPr/>
            </p:nvSpPr>
            <p:spPr>
              <a:xfrm>
                <a:off x="1915474" y="1989056"/>
                <a:ext cx="73152" cy="565608"/>
              </a:xfrm>
              <a:prstGeom prst="rect">
                <a:avLst/>
              </a:prstGeom>
              <a:pattFill prst="wdUpDiag">
                <a:fgClr>
                  <a:sysClr val="windowText" lastClr="000000"/>
                </a:fgClr>
                <a:bgClr>
                  <a:sysClr val="window" lastClr="FFFFFF"/>
                </a:bgClr>
              </a:patt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47F23CF-2464-9841-93FD-33F25E17E18B}"/>
                  </a:ext>
                </a:extLst>
              </p:cNvPr>
              <p:cNvSpPr/>
              <p:nvPr/>
            </p:nvSpPr>
            <p:spPr>
              <a:xfrm>
                <a:off x="1915474" y="2554664"/>
                <a:ext cx="73152" cy="565608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FF144BB-EF33-9744-8DF0-80F445D5DEC3}"/>
                </a:ext>
              </a:extLst>
            </p:cNvPr>
            <p:cNvSpPr/>
            <p:nvPr/>
          </p:nvSpPr>
          <p:spPr>
            <a:xfrm>
              <a:off x="2269339" y="1087459"/>
              <a:ext cx="73152" cy="565608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69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08926" y="404664"/>
            <a:ext cx="7772400" cy="87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does it work?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D0F35FDA-13C2-494E-904B-75B9C800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30" y="3585573"/>
            <a:ext cx="8493893" cy="245661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Segoe UI Light" panose="020B0502040204020203" pitchFamily="34" charset="0"/>
              </a:rPr>
              <a:t>If the bottleneck is just right</a:t>
            </a:r>
          </a:p>
          <a:p>
            <a:r>
              <a:rPr lang="en-US" sz="2800" dirty="0">
                <a:latin typeface="Segoe UI Light" panose="020B0502040204020203" pitchFamily="34" charset="0"/>
              </a:rPr>
              <a:t>During the actual conversion, the output should contain no source speaker information.</a:t>
            </a:r>
          </a:p>
          <a:p>
            <a:r>
              <a:rPr lang="en-US" sz="2800" dirty="0">
                <a:latin typeface="Segoe UI Light" panose="020B0502040204020203" pitchFamily="34" charset="0"/>
              </a:rPr>
              <a:t>If self-reconstruction sounds good, then conversion sounds good.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19D841-752A-7749-83D4-BEB068E2F2EA}"/>
              </a:ext>
            </a:extLst>
          </p:cNvPr>
          <p:cNvGrpSpPr/>
          <p:nvPr/>
        </p:nvGrpSpPr>
        <p:grpSpPr>
          <a:xfrm>
            <a:off x="809170" y="1608339"/>
            <a:ext cx="3966155" cy="1793887"/>
            <a:chOff x="-49389" y="59267"/>
            <a:chExt cx="3966155" cy="1793887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E15F31BB-45F9-D24C-93C7-C49CF9805E74}"/>
                </a:ext>
              </a:extLst>
            </p:cNvPr>
            <p:cNvSpPr/>
            <p:nvPr/>
          </p:nvSpPr>
          <p:spPr>
            <a:xfrm>
              <a:off x="25402" y="59267"/>
              <a:ext cx="3547531" cy="1754217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3F425AE4-FF52-4F42-B9E3-74FF6860B5F0}"/>
                </a:ext>
              </a:extLst>
            </p:cNvPr>
            <p:cNvSpPr/>
            <p:nvPr/>
          </p:nvSpPr>
          <p:spPr>
            <a:xfrm rot="16200000" flipH="1">
              <a:off x="2116656" y="432463"/>
              <a:ext cx="849025" cy="649505"/>
            </a:xfrm>
            <a:prstGeom prst="trapezoid">
              <a:avLst>
                <a:gd name="adj" fmla="val 46535"/>
              </a:avLst>
            </a:prstGeom>
            <a:solidFill>
              <a:sysClr val="window" lastClr="FFFFFF">
                <a:lumMod val="95000"/>
              </a:sys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3532F40-909C-BD40-903F-55E10B1BE493}"/>
                </a:ext>
              </a:extLst>
            </p:cNvPr>
            <p:cNvGrpSpPr/>
            <p:nvPr/>
          </p:nvGrpSpPr>
          <p:grpSpPr>
            <a:xfrm>
              <a:off x="883088" y="338758"/>
              <a:ext cx="752257" cy="849025"/>
              <a:chOff x="811649" y="367615"/>
              <a:chExt cx="752257" cy="943885"/>
            </a:xfrm>
          </p:grpSpPr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5156004A-B29E-214D-85A3-9B2FC07D5D5B}"/>
                  </a:ext>
                </a:extLst>
              </p:cNvPr>
              <p:cNvSpPr/>
              <p:nvPr/>
            </p:nvSpPr>
            <p:spPr>
              <a:xfrm rot="5400000">
                <a:off x="691794" y="514805"/>
                <a:ext cx="943885" cy="649505"/>
              </a:xfrm>
              <a:prstGeom prst="trapezoid">
                <a:avLst>
                  <a:gd name="adj" fmla="val 46535"/>
                </a:avLst>
              </a:prstGeom>
              <a:solidFill>
                <a:sysClr val="window" lastClr="FFFFFF">
                  <a:lumMod val="95000"/>
                </a:sysClr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CCCAC335-7C9A-8047-A603-A90EC88C8739}"/>
                      </a:ext>
                    </a:extLst>
                  </p:cNvPr>
                  <p:cNvSpPr txBox="1"/>
                  <p:nvPr/>
                </p:nvSpPr>
                <p:spPr>
                  <a:xfrm>
                    <a:off x="811649" y="614505"/>
                    <a:ext cx="752257" cy="410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𝐸𝑐</m:t>
                          </m:r>
                          <m:d>
                            <m:dPr>
                              <m:ctrlP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oMath>
                      </m:oMathPara>
                    </a14:m>
                    <a:endParaRPr lang="en-US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BEC5A934-8CFB-EB4D-BF87-4EBFA0CBFC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1649" y="614505"/>
                    <a:ext cx="752257" cy="4105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146CF4-A211-7E4E-995F-407682821BDB}"/>
                </a:ext>
              </a:extLst>
            </p:cNvPr>
            <p:cNvCxnSpPr>
              <a:cxnSpLocks/>
            </p:cNvCxnSpPr>
            <p:nvPr/>
          </p:nvCxnSpPr>
          <p:spPr>
            <a:xfrm>
              <a:off x="758023" y="745796"/>
              <a:ext cx="1524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010D413-B906-084D-B3CD-0950642D420D}"/>
                </a:ext>
              </a:extLst>
            </p:cNvPr>
            <p:cNvCxnSpPr>
              <a:cxnSpLocks/>
            </p:cNvCxnSpPr>
            <p:nvPr/>
          </p:nvCxnSpPr>
          <p:spPr>
            <a:xfrm>
              <a:off x="1559929" y="757870"/>
              <a:ext cx="1524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128A0C5-A849-2A47-ABBB-A1DD67F8C407}"/>
                    </a:ext>
                  </a:extLst>
                </p:cNvPr>
                <p:cNvSpPr txBox="1"/>
                <p:nvPr/>
              </p:nvSpPr>
              <p:spPr>
                <a:xfrm>
                  <a:off x="1435259" y="987424"/>
                  <a:ext cx="5740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kern="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D07E309-A658-F449-8028-7EDD0018DF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259" y="987424"/>
                  <a:ext cx="57409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905176C-B70D-C845-A410-14F43863E6CD}"/>
                </a:ext>
              </a:extLst>
            </p:cNvPr>
            <p:cNvCxnSpPr>
              <a:cxnSpLocks/>
            </p:cNvCxnSpPr>
            <p:nvPr/>
          </p:nvCxnSpPr>
          <p:spPr>
            <a:xfrm>
              <a:off x="2064014" y="757870"/>
              <a:ext cx="1524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8D45F8B-B2B3-B446-AE92-D12BDE4A8E2E}"/>
                </a:ext>
              </a:extLst>
            </p:cNvPr>
            <p:cNvCxnSpPr>
              <a:cxnSpLocks/>
              <a:endCxn id="31" idx="3"/>
            </p:cNvCxnSpPr>
            <p:nvPr/>
          </p:nvCxnSpPr>
          <p:spPr>
            <a:xfrm flipV="1">
              <a:off x="2541169" y="1030604"/>
              <a:ext cx="0" cy="40575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0FE3C2F-1A0E-A040-A042-95C9CA81E6A9}"/>
                    </a:ext>
                  </a:extLst>
                </p:cNvPr>
                <p:cNvSpPr txBox="1"/>
                <p:nvPr/>
              </p:nvSpPr>
              <p:spPr>
                <a:xfrm>
                  <a:off x="2179834" y="572550"/>
                  <a:ext cx="7757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⋅,⋅</m:t>
                            </m:r>
                          </m:e>
                        </m:d>
                      </m:oMath>
                    </m:oMathPara>
                  </a14:m>
                  <a:endParaRPr lang="en-US" kern="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CC17CD7-FE8F-1543-B3E1-9D157527DB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9834" y="572550"/>
                  <a:ext cx="77572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9CB1001-011F-6E4A-8C74-6A97020E72E1}"/>
                </a:ext>
              </a:extLst>
            </p:cNvPr>
            <p:cNvCxnSpPr>
              <a:cxnSpLocks/>
            </p:cNvCxnSpPr>
            <p:nvPr/>
          </p:nvCxnSpPr>
          <p:spPr>
            <a:xfrm>
              <a:off x="2865921" y="762045"/>
              <a:ext cx="1524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BF2CC09-361B-264D-94C1-F1E69D127CF1}"/>
                </a:ext>
              </a:extLst>
            </p:cNvPr>
            <p:cNvCxnSpPr>
              <a:cxnSpLocks/>
            </p:cNvCxnSpPr>
            <p:nvPr/>
          </p:nvCxnSpPr>
          <p:spPr>
            <a:xfrm>
              <a:off x="2413000" y="1418268"/>
              <a:ext cx="128168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F1119F5-FF8F-5145-B854-1BBFB5F4D932}"/>
                </a:ext>
              </a:extLst>
            </p:cNvPr>
            <p:cNvGrpSpPr/>
            <p:nvPr/>
          </p:nvGrpSpPr>
          <p:grpSpPr>
            <a:xfrm>
              <a:off x="547332" y="195174"/>
              <a:ext cx="73152" cy="1131216"/>
              <a:chOff x="1915474" y="1989056"/>
              <a:chExt cx="73152" cy="113121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18EF323-1783-904F-B2AA-1634D370DB43}"/>
                  </a:ext>
                </a:extLst>
              </p:cNvPr>
              <p:cNvSpPr/>
              <p:nvPr/>
            </p:nvSpPr>
            <p:spPr>
              <a:xfrm>
                <a:off x="1915474" y="1989056"/>
                <a:ext cx="73152" cy="565608"/>
              </a:xfrm>
              <a:prstGeom prst="rect">
                <a:avLst/>
              </a:prstGeom>
              <a:pattFill prst="wdUpDiag">
                <a:fgClr>
                  <a:sysClr val="windowText" lastClr="000000"/>
                </a:fgClr>
                <a:bgClr>
                  <a:sysClr val="window" lastClr="FFFFFF"/>
                </a:bgClr>
              </a:patt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017B915-B5BD-334C-8AC1-E7E29A799855}"/>
                  </a:ext>
                </a:extLst>
              </p:cNvPr>
              <p:cNvSpPr/>
              <p:nvPr/>
            </p:nvSpPr>
            <p:spPr>
              <a:xfrm>
                <a:off x="1915474" y="2554664"/>
                <a:ext cx="73152" cy="565608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6BA65DD-A296-0146-BB03-F92BD9C947A4}"/>
                    </a:ext>
                  </a:extLst>
                </p:cNvPr>
                <p:cNvSpPr txBox="1"/>
                <p:nvPr/>
              </p:nvSpPr>
              <p:spPr>
                <a:xfrm>
                  <a:off x="1866035" y="1393350"/>
                  <a:ext cx="5740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kern="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53E9FF9-34F3-E747-B12C-E3907E0DCB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6035" y="1393350"/>
                  <a:ext cx="57409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3A7E673-C4EB-9A41-A673-806B3100709B}"/>
                </a:ext>
              </a:extLst>
            </p:cNvPr>
            <p:cNvSpPr/>
            <p:nvPr/>
          </p:nvSpPr>
          <p:spPr>
            <a:xfrm>
              <a:off x="1866035" y="499979"/>
              <a:ext cx="73152" cy="565608"/>
            </a:xfrm>
            <a:prstGeom prst="rect">
              <a:avLst/>
            </a:prstGeom>
            <a:pattFill prst="wdUpDiag">
              <a:fgClr>
                <a:sysClr val="windowText" lastClr="000000"/>
              </a:fgClr>
              <a:bgClr>
                <a:sysClr val="window" lastClr="FFFFFF"/>
              </a:bgClr>
            </a:patt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112E372-5235-004B-A264-593D04D02102}"/>
                </a:ext>
              </a:extLst>
            </p:cNvPr>
            <p:cNvSpPr/>
            <p:nvPr/>
          </p:nvSpPr>
          <p:spPr>
            <a:xfrm>
              <a:off x="2269339" y="1087459"/>
              <a:ext cx="73152" cy="56560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4937544-A17E-7845-A673-61C45FA8C365}"/>
                </a:ext>
              </a:extLst>
            </p:cNvPr>
            <p:cNvGrpSpPr/>
            <p:nvPr/>
          </p:nvGrpSpPr>
          <p:grpSpPr>
            <a:xfrm>
              <a:off x="547332" y="195174"/>
              <a:ext cx="73152" cy="1131216"/>
              <a:chOff x="1915474" y="1989056"/>
              <a:chExt cx="73152" cy="1131216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1043563-B17D-4348-9BE3-CAAF62A1B437}"/>
                  </a:ext>
                </a:extLst>
              </p:cNvPr>
              <p:cNvSpPr/>
              <p:nvPr/>
            </p:nvSpPr>
            <p:spPr>
              <a:xfrm>
                <a:off x="1915474" y="1989056"/>
                <a:ext cx="73152" cy="565608"/>
              </a:xfrm>
              <a:prstGeom prst="rect">
                <a:avLst/>
              </a:prstGeom>
              <a:pattFill prst="wdUpDiag">
                <a:fgClr>
                  <a:sysClr val="windowText" lastClr="000000"/>
                </a:fgClr>
                <a:bgClr>
                  <a:sysClr val="window" lastClr="FFFFFF"/>
                </a:bgClr>
              </a:patt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933DF00-D780-CA45-9B80-1FD6E89232E9}"/>
                  </a:ext>
                </a:extLst>
              </p:cNvPr>
              <p:cNvSpPr/>
              <p:nvPr/>
            </p:nvSpPr>
            <p:spPr>
              <a:xfrm>
                <a:off x="1915474" y="2554664"/>
                <a:ext cx="73152" cy="56560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447816B-117B-0F42-9E58-80B07F84D948}"/>
                </a:ext>
              </a:extLst>
            </p:cNvPr>
            <p:cNvGrpSpPr/>
            <p:nvPr/>
          </p:nvGrpSpPr>
          <p:grpSpPr>
            <a:xfrm>
              <a:off x="3123054" y="195174"/>
              <a:ext cx="73152" cy="1131216"/>
              <a:chOff x="1915474" y="1989056"/>
              <a:chExt cx="73152" cy="1131216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0204966-B3A5-F441-A3A4-02BA49E3D887}"/>
                  </a:ext>
                </a:extLst>
              </p:cNvPr>
              <p:cNvSpPr/>
              <p:nvPr/>
            </p:nvSpPr>
            <p:spPr>
              <a:xfrm>
                <a:off x="1915474" y="1989056"/>
                <a:ext cx="73152" cy="565608"/>
              </a:xfrm>
              <a:prstGeom prst="rect">
                <a:avLst/>
              </a:prstGeom>
              <a:pattFill prst="wdUpDiag">
                <a:fgClr>
                  <a:sysClr val="windowText" lastClr="000000"/>
                </a:fgClr>
                <a:bgClr>
                  <a:sysClr val="window" lastClr="FFFFFF"/>
                </a:bgClr>
              </a:patt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EE5FF87-581E-4F42-9596-15C358A024B2}"/>
                  </a:ext>
                </a:extLst>
              </p:cNvPr>
              <p:cNvSpPr/>
              <p:nvPr/>
            </p:nvSpPr>
            <p:spPr>
              <a:xfrm>
                <a:off x="1915474" y="2554664"/>
                <a:ext cx="73152" cy="56560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639AD13-6B6C-A544-9229-72376187116C}"/>
                </a:ext>
              </a:extLst>
            </p:cNvPr>
            <p:cNvGrpSpPr/>
            <p:nvPr/>
          </p:nvGrpSpPr>
          <p:grpSpPr>
            <a:xfrm>
              <a:off x="217015" y="195174"/>
              <a:ext cx="73152" cy="1131216"/>
              <a:chOff x="1915474" y="1989056"/>
              <a:chExt cx="73152" cy="113121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16ED8B3-0268-5342-AC77-5E59670E8D2D}"/>
                  </a:ext>
                </a:extLst>
              </p:cNvPr>
              <p:cNvSpPr/>
              <p:nvPr/>
            </p:nvSpPr>
            <p:spPr>
              <a:xfrm>
                <a:off x="1915474" y="1989056"/>
                <a:ext cx="73152" cy="565608"/>
              </a:xfrm>
              <a:prstGeom prst="rect">
                <a:avLst/>
              </a:prstGeom>
              <a:pattFill prst="wdUpDiag">
                <a:fgClr>
                  <a:sysClr val="windowText" lastClr="000000"/>
                </a:fgClr>
                <a:bgClr>
                  <a:sysClr val="window" lastClr="FFFFFF"/>
                </a:bgClr>
              </a:patt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5388716-2F82-1249-8182-035DBC336FF4}"/>
                  </a:ext>
                </a:extLst>
              </p:cNvPr>
              <p:cNvSpPr/>
              <p:nvPr/>
            </p:nvSpPr>
            <p:spPr>
              <a:xfrm>
                <a:off x="1915474" y="2554664"/>
                <a:ext cx="73152" cy="565608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2A346EF-8E89-C64E-80A1-42735505E6C1}"/>
                    </a:ext>
                  </a:extLst>
                </p:cNvPr>
                <p:cNvSpPr txBox="1"/>
                <p:nvPr/>
              </p:nvSpPr>
              <p:spPr>
                <a:xfrm>
                  <a:off x="2736555" y="1191947"/>
                  <a:ext cx="1180211" cy="661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1→2</m:t>
                          </m:r>
                        </m:sub>
                      </m:sSub>
                    </m:oMath>
                  </a14:m>
                  <a:r>
                    <a:rPr lang="en-US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?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2→2</m:t>
                          </m:r>
                        </m:sub>
                      </m:sSub>
                    </m:oMath>
                  </a14:m>
                  <a:r>
                    <a:rPr lang="en-US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?</a:t>
                  </a: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B962B01-AEFA-C045-AA2E-01378711E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555" y="1191947"/>
                  <a:ext cx="1180211" cy="661207"/>
                </a:xfrm>
                <a:prstGeom prst="rect">
                  <a:avLst/>
                </a:prstGeom>
                <a:blipFill>
                  <a:blip r:embed="rId7"/>
                  <a:stretch>
                    <a:fillRect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88035EE-5B8E-2441-8C41-A2786CB7C7D8}"/>
                    </a:ext>
                  </a:extLst>
                </p:cNvPr>
                <p:cNvSpPr txBox="1"/>
                <p:nvPr/>
              </p:nvSpPr>
              <p:spPr>
                <a:xfrm>
                  <a:off x="-49389" y="1317923"/>
                  <a:ext cx="12437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?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? </a:t>
                  </a: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D3C7B37-A0CD-5748-8D39-C3F85581E3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9389" y="1317923"/>
                  <a:ext cx="1243713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3333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Content Placeholder 7">
            <a:extLst>
              <a:ext uri="{FF2B5EF4-FFF2-40B4-BE49-F238E27FC236}">
                <a16:creationId xmlns:a16="http://schemas.microsoft.com/office/drawing/2014/main" id="{CF2ACA40-0FC9-6649-B9E4-ADB627692648}"/>
              </a:ext>
            </a:extLst>
          </p:cNvPr>
          <p:cNvSpPr txBox="1">
            <a:spLocks/>
          </p:cNvSpPr>
          <p:nvPr/>
        </p:nvSpPr>
        <p:spPr bwMode="auto">
          <a:xfrm>
            <a:off x="5621656" y="724667"/>
            <a:ext cx="8686800" cy="3322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588" indent="-1635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855663" indent="-1730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203325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1600">
                <a:solidFill>
                  <a:schemeClr val="bg1"/>
                </a:solidFill>
                <a:latin typeface="+mn-lt"/>
              </a:defRPr>
            </a:lvl4pPr>
            <a:lvl5pPr marL="1539875" indent="-163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accent6"/>
                </a:solidFill>
                <a:latin typeface="Segoe UI Light" panose="020B0502040204020203" pitchFamily="34" charset="0"/>
              </a:rPr>
              <a:t>Reconstruction Error </a:t>
            </a:r>
            <a:r>
              <a:rPr lang="en-US" sz="2000" kern="0" dirty="0">
                <a:latin typeface="Segoe UI Light" panose="020B0502040204020203" pitchFamily="34" charset="0"/>
              </a:rPr>
              <a:t>vs </a:t>
            </a:r>
            <a:r>
              <a:rPr lang="en-US" sz="2000" kern="0" dirty="0">
                <a:solidFill>
                  <a:schemeClr val="accent6"/>
                </a:solidFill>
                <a:latin typeface="Segoe UI Light" panose="020B0502040204020203" pitchFamily="34" charset="0"/>
              </a:rPr>
              <a:t>Speaker Classification Accuracy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420477E9-1C54-D947-8F11-332F9E6A1D6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916" y="1291678"/>
            <a:ext cx="4660910" cy="231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1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>
            <a:spLocks/>
          </p:cNvSpPr>
          <p:nvPr/>
        </p:nvSpPr>
        <p:spPr bwMode="auto">
          <a:xfrm>
            <a:off x="2063552" y="404664"/>
            <a:ext cx="7772400" cy="87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AutoVC Architecture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35B2B4-58C5-4343-9EF0-4D5BD01E8C2F}"/>
              </a:ext>
            </a:extLst>
          </p:cNvPr>
          <p:cNvGrpSpPr/>
          <p:nvPr/>
        </p:nvGrpSpPr>
        <p:grpSpPr>
          <a:xfrm>
            <a:off x="1755837" y="1873543"/>
            <a:ext cx="8753673" cy="3110915"/>
            <a:chOff x="115690" y="318085"/>
            <a:chExt cx="11943763" cy="4518604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5AB9B50-E22C-9942-9B94-A466C6753B73}"/>
                </a:ext>
              </a:extLst>
            </p:cNvPr>
            <p:cNvSpPr/>
            <p:nvPr/>
          </p:nvSpPr>
          <p:spPr>
            <a:xfrm rot="5400000">
              <a:off x="4352142" y="394699"/>
              <a:ext cx="4257291" cy="4247875"/>
            </a:xfrm>
            <a:prstGeom prst="roundRect">
              <a:avLst>
                <a:gd name="adj" fmla="val 4857"/>
              </a:avLst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100" kern="0" dirty="0">
                <a:solidFill>
                  <a:prstClr val="black"/>
                </a:solidFill>
                <a:latin typeface="Times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D25D651-B068-C44A-9AFB-C20D1545121C}"/>
                </a:ext>
              </a:extLst>
            </p:cNvPr>
            <p:cNvSpPr/>
            <p:nvPr/>
          </p:nvSpPr>
          <p:spPr>
            <a:xfrm>
              <a:off x="5801714" y="2853213"/>
              <a:ext cx="3269007" cy="1983476"/>
            </a:xfrm>
            <a:prstGeom prst="roundRect">
              <a:avLst>
                <a:gd name="adj" fmla="val 11921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100" kern="0">
                <a:solidFill>
                  <a:prstClr val="white"/>
                </a:solidFill>
                <a:latin typeface="Times" pitchFamily="2" charset="0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9D3B980-CC5A-DE4E-9F14-2AD1817A61B0}"/>
                </a:ext>
              </a:extLst>
            </p:cNvPr>
            <p:cNvSpPr/>
            <p:nvPr/>
          </p:nvSpPr>
          <p:spPr>
            <a:xfrm rot="5400000">
              <a:off x="9244569" y="861872"/>
              <a:ext cx="2358322" cy="1414569"/>
            </a:xfrm>
            <a:prstGeom prst="roundRect">
              <a:avLst>
                <a:gd name="adj" fmla="val 10030"/>
              </a:avLst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100" kern="0" dirty="0">
                <a:solidFill>
                  <a:prstClr val="black"/>
                </a:solidFill>
                <a:latin typeface="Times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67B309D-B4E0-1540-B33A-88AC9990021B}"/>
                </a:ext>
              </a:extLst>
            </p:cNvPr>
            <p:cNvSpPr/>
            <p:nvPr/>
          </p:nvSpPr>
          <p:spPr>
            <a:xfrm rot="5400000">
              <a:off x="1515230" y="2478019"/>
              <a:ext cx="1857197" cy="2481326"/>
            </a:xfrm>
            <a:prstGeom prst="roundRect">
              <a:avLst>
                <a:gd name="adj" fmla="val 10030"/>
              </a:avLst>
            </a:pr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100" kern="0" dirty="0">
                <a:solidFill>
                  <a:prstClr val="black"/>
                </a:solidFill>
                <a:latin typeface="Times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F74A731F-E7F7-534D-9169-0BCB927656A8}"/>
                </a:ext>
              </a:extLst>
            </p:cNvPr>
            <p:cNvSpPr/>
            <p:nvPr/>
          </p:nvSpPr>
          <p:spPr>
            <a:xfrm rot="5400000">
              <a:off x="1264649" y="328469"/>
              <a:ext cx="2358363" cy="2481327"/>
            </a:xfrm>
            <a:prstGeom prst="roundRect">
              <a:avLst>
                <a:gd name="adj" fmla="val 10030"/>
              </a:avLst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100" kern="0" dirty="0">
                <a:solidFill>
                  <a:prstClr val="black"/>
                </a:solidFill>
                <a:latin typeface="Times" pitchFamily="2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9A449F1B-C6CC-0544-85D6-2C005F0BA598}"/>
                    </a:ext>
                  </a:extLst>
                </p:cNvPr>
                <p:cNvSpPr/>
                <p:nvPr/>
              </p:nvSpPr>
              <p:spPr>
                <a:xfrm rot="5400000">
                  <a:off x="1110628" y="1469526"/>
                  <a:ext cx="2053090" cy="388189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zh-CN" sz="1100" kern="0" dirty="0">
                      <a:solidFill>
                        <a:prstClr val="black"/>
                      </a:solidFill>
                      <a:latin typeface="Times" pitchFamily="2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5</a:t>
                  </a:r>
                  <a14:m>
                    <m:oMath xmlns:m="http://schemas.openxmlformats.org/officeDocument/2006/math">
                      <m:r>
                        <a:rPr lang="en-US" altLang="zh-CN" sz="11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1100" kern="0" dirty="0">
                      <a:solidFill>
                        <a:prstClr val="black"/>
                      </a:solidFill>
                      <a:latin typeface="Times" pitchFamily="2" charset="0"/>
                      <a:cs typeface="Times New Roman" panose="02020603050405020304" pitchFamily="18" charset="0"/>
                    </a:rPr>
                    <a:t>1 ConvNorm </a:t>
                  </a:r>
                  <a14:m>
                    <m:oMath xmlns:m="http://schemas.openxmlformats.org/officeDocument/2006/math">
                      <m:r>
                        <a:rPr lang="en-US" sz="1100" i="1" kern="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×3</m:t>
                      </m:r>
                    </m:oMath>
                  </a14:m>
                  <a:endParaRPr lang="en-US" sz="1100" kern="0" dirty="0">
                    <a:solidFill>
                      <a:prstClr val="black"/>
                    </a:solidFill>
                    <a:latin typeface="Times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4" name="Rounded Rectangle 223">
                  <a:extLst>
                    <a:ext uri="{FF2B5EF4-FFF2-40B4-BE49-F238E27FC236}">
                      <a16:creationId xmlns:a16="http://schemas.microsoft.com/office/drawing/2014/main" id="{9A449F1B-C6CC-0544-85D6-2C005F0BA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10628" y="1469526"/>
                  <a:ext cx="2053090" cy="388189"/>
                </a:xfrm>
                <a:prstGeom prst="roundRect">
                  <a:avLst/>
                </a:prstGeom>
                <a:blipFill>
                  <a:blip r:embed="rId3"/>
                  <a:stretch>
                    <a:fillRect l="-4000"/>
                  </a:stretch>
                </a:blip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3F3B96A-2710-4B4B-BB3A-DC6DFADA24C0}"/>
                </a:ext>
              </a:extLst>
            </p:cNvPr>
            <p:cNvSpPr/>
            <p:nvPr/>
          </p:nvSpPr>
          <p:spPr>
            <a:xfrm rot="5400000">
              <a:off x="1922020" y="1666489"/>
              <a:ext cx="1659152" cy="388189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100" kern="0" dirty="0">
                <a:solidFill>
                  <a:srgbClr val="4472C4"/>
                </a:solidFill>
                <a:latin typeface="Times" pitchFamily="2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ounded Rectangle 43">
                  <a:extLst>
                    <a:ext uri="{FF2B5EF4-FFF2-40B4-BE49-F238E27FC236}">
                      <a16:creationId xmlns:a16="http://schemas.microsoft.com/office/drawing/2014/main" id="{740C21DD-84FD-F046-A75F-42E1F24D9EF5}"/>
                    </a:ext>
                  </a:extLst>
                </p:cNvPr>
                <p:cNvSpPr/>
                <p:nvPr/>
              </p:nvSpPr>
              <p:spPr>
                <a:xfrm rot="5400000">
                  <a:off x="1418337" y="3443516"/>
                  <a:ext cx="1452068" cy="388189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zh-CN" sz="1100" kern="0" dirty="0">
                      <a:solidFill>
                        <a:prstClr val="black"/>
                      </a:solidFill>
                      <a:latin typeface="Times" pitchFamily="2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LSTM</a:t>
                  </a:r>
                  <a:r>
                    <a:rPr lang="en-US" sz="1100" kern="0" dirty="0">
                      <a:solidFill>
                        <a:prstClr val="black"/>
                      </a:solidFill>
                      <a:latin typeface="Times" pitchFamily="2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 kern="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sz="1100" kern="0" dirty="0">
                      <a:solidFill>
                        <a:prstClr val="black"/>
                      </a:solidFill>
                      <a:latin typeface="Times" pitchFamily="2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</mc:Choice>
          <mc:Fallback xmlns="">
            <p:sp>
              <p:nvSpPr>
                <p:cNvPr id="226" name="Rounded Rectangle 225">
                  <a:extLst>
                    <a:ext uri="{FF2B5EF4-FFF2-40B4-BE49-F238E27FC236}">
                      <a16:creationId xmlns:a16="http://schemas.microsoft.com/office/drawing/2014/main" id="{740C21DD-84FD-F046-A75F-42E1F24D9E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418337" y="3443516"/>
                  <a:ext cx="1452068" cy="388189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0864E728-31BE-CB45-A4C9-B33670A41052}"/>
                </a:ext>
              </a:extLst>
            </p:cNvPr>
            <p:cNvSpPr/>
            <p:nvPr/>
          </p:nvSpPr>
          <p:spPr>
            <a:xfrm rot="5400000">
              <a:off x="2575247" y="3462802"/>
              <a:ext cx="1445500" cy="388189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zh-CN" sz="1100" kern="0" dirty="0">
                  <a:solidFill>
                    <a:prstClr val="black"/>
                  </a:solidFill>
                  <a:latin typeface="Times" pitchFamily="2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Full Connect</a:t>
              </a:r>
              <a:endParaRPr lang="en-US" sz="1100" kern="0" dirty="0">
                <a:solidFill>
                  <a:prstClr val="black"/>
                </a:solidFill>
                <a:latin typeface="Times" pitchFamily="2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41267F79-5CF8-1F49-88B8-BCF2BCEFD70D}"/>
                    </a:ext>
                  </a:extLst>
                </p:cNvPr>
                <p:cNvSpPr/>
                <p:nvPr/>
              </p:nvSpPr>
              <p:spPr>
                <a:xfrm rot="5400000">
                  <a:off x="1840074" y="1272556"/>
                  <a:ext cx="1659152" cy="388189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zh-CN" sz="1100" kern="0" dirty="0">
                      <a:solidFill>
                        <a:prstClr val="black"/>
                      </a:solidFill>
                      <a:latin typeface="Times" pitchFamily="2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BLSTM</a:t>
                  </a:r>
                  <a:r>
                    <a:rPr lang="en-US" sz="1100" kern="0" dirty="0">
                      <a:solidFill>
                        <a:prstClr val="black"/>
                      </a:solidFill>
                      <a:latin typeface="Times" pitchFamily="2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 kern="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×2</m:t>
                      </m:r>
                    </m:oMath>
                  </a14:m>
                  <a:endParaRPr lang="en-US" sz="1100" kern="0" dirty="0">
                    <a:solidFill>
                      <a:prstClr val="black"/>
                    </a:solidFill>
                    <a:latin typeface="Times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8" name="Rounded Rectangle 227">
                  <a:extLst>
                    <a:ext uri="{FF2B5EF4-FFF2-40B4-BE49-F238E27FC236}">
                      <a16:creationId xmlns:a16="http://schemas.microsoft.com/office/drawing/2014/main" id="{41267F79-5CF8-1F49-88B8-BCF2BCEFD7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840074" y="1272556"/>
                  <a:ext cx="1659152" cy="388189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ounded Rectangle 46">
                  <a:extLst>
                    <a:ext uri="{FF2B5EF4-FFF2-40B4-BE49-F238E27FC236}">
                      <a16:creationId xmlns:a16="http://schemas.microsoft.com/office/drawing/2014/main" id="{C8213517-CF75-2240-B17A-67E47C9060B9}"/>
                    </a:ext>
                  </a:extLst>
                </p:cNvPr>
                <p:cNvSpPr/>
                <p:nvPr/>
              </p:nvSpPr>
              <p:spPr>
                <a:xfrm rot="5400000">
                  <a:off x="4802123" y="1470960"/>
                  <a:ext cx="2053089" cy="388189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zh-CN" sz="1100" kern="0" dirty="0">
                      <a:solidFill>
                        <a:prstClr val="black"/>
                      </a:solidFill>
                      <a:latin typeface="Times" pitchFamily="2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5</a:t>
                  </a:r>
                  <a14:m>
                    <m:oMath xmlns:m="http://schemas.openxmlformats.org/officeDocument/2006/math">
                      <m:r>
                        <a:rPr lang="en-US" altLang="zh-CN" sz="11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1100" kern="0" dirty="0">
                      <a:solidFill>
                        <a:prstClr val="black"/>
                      </a:solidFill>
                      <a:latin typeface="Times" pitchFamily="2" charset="0"/>
                      <a:cs typeface="Times New Roman" panose="02020603050405020304" pitchFamily="18" charset="0"/>
                    </a:rPr>
                    <a:t>1 ConvNorm </a:t>
                  </a:r>
                  <a14:m>
                    <m:oMath xmlns:m="http://schemas.openxmlformats.org/officeDocument/2006/math">
                      <m:r>
                        <a:rPr lang="en-US" sz="1100" i="1" kern="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×3</m:t>
                      </m:r>
                    </m:oMath>
                  </a14:m>
                  <a:endParaRPr lang="en-US" sz="1100" kern="0" dirty="0">
                    <a:solidFill>
                      <a:prstClr val="black"/>
                    </a:solidFill>
                    <a:latin typeface="Times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9" name="Rounded Rectangle 228">
                  <a:extLst>
                    <a:ext uri="{FF2B5EF4-FFF2-40B4-BE49-F238E27FC236}">
                      <a16:creationId xmlns:a16="http://schemas.microsoft.com/office/drawing/2014/main" id="{C8213517-CF75-2240-B17A-67E47C9060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802123" y="1470960"/>
                  <a:ext cx="2053089" cy="388189"/>
                </a:xfrm>
                <a:prstGeom prst="roundRect">
                  <a:avLst/>
                </a:prstGeom>
                <a:blipFill>
                  <a:blip r:embed="rId6"/>
                  <a:stretch>
                    <a:fillRect l="-4167"/>
                  </a:stretch>
                </a:blip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35D0E330-C654-9A42-92B4-9AF20503C673}"/>
                    </a:ext>
                  </a:extLst>
                </p:cNvPr>
                <p:cNvSpPr/>
                <p:nvPr/>
              </p:nvSpPr>
              <p:spPr>
                <a:xfrm rot="5400000">
                  <a:off x="5335905" y="1470957"/>
                  <a:ext cx="2053085" cy="388189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zh-CN" sz="1100" kern="0" dirty="0">
                      <a:solidFill>
                        <a:prstClr val="black"/>
                      </a:solidFill>
                      <a:latin typeface="Times" pitchFamily="2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LSTM</a:t>
                  </a:r>
                  <a:r>
                    <a:rPr lang="en-US" sz="1100" kern="0" dirty="0">
                      <a:solidFill>
                        <a:prstClr val="black"/>
                      </a:solidFill>
                      <a:latin typeface="Times" pitchFamily="2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 kern="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100" kern="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a14:m>
                  <a:endParaRPr lang="en-US" sz="1100" kern="0" dirty="0">
                    <a:solidFill>
                      <a:prstClr val="black"/>
                    </a:solidFill>
                    <a:latin typeface="Times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0" name="Rounded Rectangle 229">
                  <a:extLst>
                    <a:ext uri="{FF2B5EF4-FFF2-40B4-BE49-F238E27FC236}">
                      <a16:creationId xmlns:a16="http://schemas.microsoft.com/office/drawing/2014/main" id="{35D0E330-C654-9A42-92B4-9AF20503C6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335905" y="1470957"/>
                  <a:ext cx="2053085" cy="388189"/>
                </a:xfrm>
                <a:prstGeom prst="roundRect">
                  <a:avLst/>
                </a:prstGeom>
                <a:blipFill>
                  <a:blip r:embed="rId7"/>
                  <a:stretch>
                    <a:fillRect l="-4000"/>
                  </a:stretch>
                </a:blip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1DAB8839-9697-8F46-892B-9FAAF9E67C42}"/>
                    </a:ext>
                  </a:extLst>
                </p:cNvPr>
                <p:cNvSpPr/>
                <p:nvPr/>
              </p:nvSpPr>
              <p:spPr>
                <a:xfrm rot="5400000">
                  <a:off x="5866041" y="1469524"/>
                  <a:ext cx="2053085" cy="388189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zh-CN" sz="1100" kern="0" dirty="0">
                      <a:solidFill>
                        <a:prstClr val="black"/>
                      </a:solidFill>
                      <a:latin typeface="Times" pitchFamily="2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a:rPr lang="en-US" altLang="zh-CN" sz="11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1100" kern="0" dirty="0">
                      <a:solidFill>
                        <a:prstClr val="black"/>
                      </a:solidFill>
                      <a:latin typeface="Times" pitchFamily="2" charset="0"/>
                      <a:cs typeface="Times New Roman" panose="02020603050405020304" pitchFamily="18" charset="0"/>
                    </a:rPr>
                    <a:t>1 Conv</a:t>
                  </a:r>
                </a:p>
              </p:txBody>
            </p:sp>
          </mc:Choice>
          <mc:Fallback xmlns="">
            <p:sp>
              <p:nvSpPr>
                <p:cNvPr id="231" name="Rounded Rectangle 230">
                  <a:extLst>
                    <a:ext uri="{FF2B5EF4-FFF2-40B4-BE49-F238E27FC236}">
                      <a16:creationId xmlns:a16="http://schemas.microsoft.com/office/drawing/2014/main" id="{1DAB8839-9697-8F46-892B-9FAAF9E67C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866041" y="1469524"/>
                  <a:ext cx="2053085" cy="388189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ounded Rectangle 49">
                  <a:extLst>
                    <a:ext uri="{FF2B5EF4-FFF2-40B4-BE49-F238E27FC236}">
                      <a16:creationId xmlns:a16="http://schemas.microsoft.com/office/drawing/2014/main" id="{FE35A372-E2CC-C446-8D72-9199D234783B}"/>
                    </a:ext>
                  </a:extLst>
                </p:cNvPr>
                <p:cNvSpPr/>
                <p:nvPr/>
              </p:nvSpPr>
              <p:spPr>
                <a:xfrm rot="5400000">
                  <a:off x="6952914" y="1469526"/>
                  <a:ext cx="2053089" cy="388189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zh-CN" sz="1100" kern="0" dirty="0">
                      <a:solidFill>
                        <a:prstClr val="black"/>
                      </a:solidFill>
                      <a:latin typeface="Times" pitchFamily="2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5</a:t>
                  </a:r>
                  <a14:m>
                    <m:oMath xmlns:m="http://schemas.openxmlformats.org/officeDocument/2006/math">
                      <m:r>
                        <a:rPr lang="en-US" altLang="zh-CN" sz="11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1100" kern="0" dirty="0">
                      <a:solidFill>
                        <a:prstClr val="black"/>
                      </a:solidFill>
                      <a:latin typeface="Times" pitchFamily="2" charset="0"/>
                      <a:cs typeface="Times New Roman" panose="02020603050405020304" pitchFamily="18" charset="0"/>
                    </a:rPr>
                    <a:t>1 ConvNorm</a:t>
                  </a:r>
                </a:p>
              </p:txBody>
            </p:sp>
          </mc:Choice>
          <mc:Fallback xmlns="">
            <p:sp>
              <p:nvSpPr>
                <p:cNvPr id="232" name="Rounded Rectangle 231">
                  <a:extLst>
                    <a:ext uri="{FF2B5EF4-FFF2-40B4-BE49-F238E27FC236}">
                      <a16:creationId xmlns:a16="http://schemas.microsoft.com/office/drawing/2014/main" id="{FE35A372-E2CC-C446-8D72-9199D23478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952914" y="1469526"/>
                  <a:ext cx="2053089" cy="388189"/>
                </a:xfrm>
                <a:prstGeom prst="roundRect">
                  <a:avLst/>
                </a:prstGeom>
                <a:blipFill>
                  <a:blip r:embed="rId9"/>
                  <a:stretch>
                    <a:fillRect l="-4000"/>
                  </a:stretch>
                </a:blip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F9C3DDC5-1E02-3744-BB37-BD8BE23BE1F3}"/>
                    </a:ext>
                  </a:extLst>
                </p:cNvPr>
                <p:cNvSpPr/>
                <p:nvPr/>
              </p:nvSpPr>
              <p:spPr>
                <a:xfrm rot="5400000">
                  <a:off x="6414372" y="1469526"/>
                  <a:ext cx="2053089" cy="388189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zh-CN" sz="1100" kern="0" dirty="0">
                      <a:solidFill>
                        <a:prstClr val="black"/>
                      </a:solidFill>
                      <a:latin typeface="Times" pitchFamily="2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5</a:t>
                  </a:r>
                  <a14:m>
                    <m:oMath xmlns:m="http://schemas.openxmlformats.org/officeDocument/2006/math">
                      <m:r>
                        <a:rPr lang="en-US" altLang="zh-CN" sz="11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1100" kern="0" dirty="0">
                      <a:solidFill>
                        <a:prstClr val="black"/>
                      </a:solidFill>
                      <a:latin typeface="Times" pitchFamily="2" charset="0"/>
                      <a:cs typeface="Times New Roman" panose="02020603050405020304" pitchFamily="18" charset="0"/>
                    </a:rPr>
                    <a:t>1 ConvNorm </a:t>
                  </a:r>
                  <a14:m>
                    <m:oMath xmlns:m="http://schemas.openxmlformats.org/officeDocument/2006/math">
                      <m:r>
                        <a:rPr lang="en-US" sz="1100" i="1" kern="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×4</m:t>
                      </m:r>
                    </m:oMath>
                  </a14:m>
                  <a:endParaRPr lang="en-US" sz="1100" kern="0" dirty="0">
                    <a:solidFill>
                      <a:prstClr val="black"/>
                    </a:solidFill>
                    <a:latin typeface="Times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3" name="Rounded Rectangle 232">
                  <a:extLst>
                    <a:ext uri="{FF2B5EF4-FFF2-40B4-BE49-F238E27FC236}">
                      <a16:creationId xmlns:a16="http://schemas.microsoft.com/office/drawing/2014/main" id="{F9C3DDC5-1E02-3744-BB37-BD8BE23BE1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414372" y="1469526"/>
                  <a:ext cx="2053089" cy="388189"/>
                </a:xfrm>
                <a:prstGeom prst="roundRect">
                  <a:avLst/>
                </a:prstGeom>
                <a:blipFill>
                  <a:blip r:embed="rId10"/>
                  <a:stretch>
                    <a:fillRect l="-4000"/>
                  </a:stretch>
                </a:blip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59D4BA04-4F28-3442-95F9-7A01A0C0BDFC}"/>
                </a:ext>
              </a:extLst>
            </p:cNvPr>
            <p:cNvSpPr/>
            <p:nvPr/>
          </p:nvSpPr>
          <p:spPr>
            <a:xfrm rot="5400000">
              <a:off x="4237710" y="925774"/>
              <a:ext cx="988068" cy="388192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zh-CN" sz="1100" kern="0" dirty="0">
                  <a:solidFill>
                    <a:prstClr val="black"/>
                  </a:solidFill>
                  <a:latin typeface="Times" pitchFamily="2" charset="0"/>
                  <a:ea typeface="等线" panose="02010600030101010101" pitchFamily="2" charset="-122"/>
                  <a:cs typeface="Times New Roman" panose="02020603050405020304" pitchFamily="18" charset="0"/>
                </a:rPr>
                <a:t>Up1</a:t>
              </a:r>
              <a:endParaRPr lang="en-US" sz="1100" kern="0" dirty="0">
                <a:solidFill>
                  <a:prstClr val="black"/>
                </a:solidFill>
                <a:latin typeface="Times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E769091-897A-9048-AAFE-94E21516D317}"/>
                </a:ext>
              </a:extLst>
            </p:cNvPr>
            <p:cNvSpPr/>
            <p:nvPr/>
          </p:nvSpPr>
          <p:spPr>
            <a:xfrm rot="5400000">
              <a:off x="3400878" y="2317087"/>
              <a:ext cx="3746556" cy="388189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zh-CN" sz="1100" kern="0" dirty="0">
                  <a:solidFill>
                    <a:prstClr val="black"/>
                  </a:solidFill>
                  <a:latin typeface="Times" pitchFamily="2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Concatenate</a:t>
              </a:r>
              <a:endParaRPr lang="en-US" sz="1100" kern="0" dirty="0">
                <a:solidFill>
                  <a:prstClr val="black"/>
                </a:solidFill>
                <a:latin typeface="Times" pitchFamily="2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63F5760-A09C-B54F-B33D-451935830A10}"/>
                    </a:ext>
                  </a:extLst>
                </p:cNvPr>
                <p:cNvSpPr/>
                <p:nvPr/>
              </p:nvSpPr>
              <p:spPr>
                <a:xfrm>
                  <a:off x="1833613" y="318085"/>
                  <a:ext cx="6771112" cy="388189"/>
                </a:xfrm>
                <a:prstGeom prst="round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>
                    <a:defRPr/>
                  </a:pPr>
                  <a:r>
                    <a:rPr lang="en-US" altLang="zh-CN" sz="1050" kern="0" dirty="0">
                      <a:solidFill>
                        <a:prstClr val="black"/>
                      </a:solidFill>
                      <a:latin typeface="Times" pitchFamily="2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 512   32</a:t>
                  </a:r>
                  <a14:m>
                    <m:oMath xmlns:m="http://schemas.openxmlformats.org/officeDocument/2006/math">
                      <m:r>
                        <a:rPr lang="en-US" altLang="zh-CN" sz="105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zh-CN" sz="1050" kern="0" dirty="0">
                      <a:solidFill>
                        <a:prstClr val="black"/>
                      </a:solidFill>
                      <a:latin typeface="Times" pitchFamily="2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2                                                   320      512    1024      80       512       80</a:t>
                  </a:r>
                  <a:endParaRPr lang="en-US" sz="1050" kern="0" dirty="0">
                    <a:solidFill>
                      <a:prstClr val="black"/>
                    </a:solidFill>
                    <a:latin typeface="Times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6" name="Rounded Rectangle 235">
                  <a:extLst>
                    <a:ext uri="{FF2B5EF4-FFF2-40B4-BE49-F238E27FC236}">
                      <a16:creationId xmlns:a16="http://schemas.microsoft.com/office/drawing/2014/main" id="{163F5760-A09C-B54F-B33D-451935830A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3613" y="318085"/>
                  <a:ext cx="6771112" cy="388189"/>
                </a:xfrm>
                <a:prstGeom prst="roundRect">
                  <a:avLst/>
                </a:prstGeom>
                <a:blipFill>
                  <a:blip r:embed="rId11"/>
                  <a:stretch>
                    <a:fillRect b="-9091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D7926BAB-82C6-1748-97C5-9ADCF7191584}"/>
                </a:ext>
              </a:extLst>
            </p:cNvPr>
            <p:cNvSpPr/>
            <p:nvPr/>
          </p:nvSpPr>
          <p:spPr>
            <a:xfrm>
              <a:off x="1859683" y="4330296"/>
              <a:ext cx="6490878" cy="388189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US" altLang="zh-CN" sz="1050" kern="0" dirty="0">
                  <a:solidFill>
                    <a:prstClr val="black"/>
                  </a:solidFill>
                  <a:latin typeface="Times" pitchFamily="2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768                  256                                                                           80</a:t>
              </a:r>
              <a:endParaRPr lang="en-US" sz="1050" kern="0" dirty="0">
                <a:solidFill>
                  <a:prstClr val="black"/>
                </a:solidFill>
                <a:latin typeface="Times" pitchFamily="2" charset="0"/>
                <a:cs typeface="Times New Roman" panose="02020603050405020304" pitchFamily="18" charset="0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1D18BAC-7418-0B48-9E35-94FA85D86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2822" t="19548" r="9896" b="19666"/>
            <a:stretch/>
          </p:blipFill>
          <p:spPr>
            <a:xfrm rot="16200000">
              <a:off x="8332484" y="1240326"/>
              <a:ext cx="1656658" cy="868680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44CEED1-9905-3C4F-9D1F-434C717816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2553" t="18930" r="9971" b="19358"/>
            <a:stretch/>
          </p:blipFill>
          <p:spPr>
            <a:xfrm rot="16200000">
              <a:off x="-271904" y="1210741"/>
              <a:ext cx="1627810" cy="85261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ounded Rectangle 57">
                  <a:extLst>
                    <a:ext uri="{FF2B5EF4-FFF2-40B4-BE49-F238E27FC236}">
                      <a16:creationId xmlns:a16="http://schemas.microsoft.com/office/drawing/2014/main" id="{7A3D2FC1-A33C-D249-99A9-49140AB4F99D}"/>
                    </a:ext>
                  </a:extLst>
                </p:cNvPr>
                <p:cNvSpPr/>
                <p:nvPr/>
              </p:nvSpPr>
              <p:spPr>
                <a:xfrm rot="5400000">
                  <a:off x="1236030" y="1981204"/>
                  <a:ext cx="653860" cy="388189"/>
                </a:xfrm>
                <a:prstGeom prst="roundRect">
                  <a:avLst/>
                </a:prstGeom>
                <a:solidFill>
                  <a:srgbClr val="FFC000">
                    <a:lumMod val="20000"/>
                    <a:lumOff val="80000"/>
                  </a:srgbClr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sz="11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1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</m:e>
                        </m:d>
                      </m:oMath>
                    </m:oMathPara>
                  </a14:m>
                  <a:endParaRPr lang="en-US" sz="1100" kern="0" dirty="0">
                    <a:solidFill>
                      <a:prstClr val="black"/>
                    </a:solidFill>
                    <a:latin typeface="Times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0" name="Rounded Rectangle 239">
                  <a:extLst>
                    <a:ext uri="{FF2B5EF4-FFF2-40B4-BE49-F238E27FC236}">
                      <a16:creationId xmlns:a16="http://schemas.microsoft.com/office/drawing/2014/main" id="{7A3D2FC1-A33C-D249-99A9-49140AB4F9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236030" y="1981204"/>
                  <a:ext cx="653860" cy="388189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7ACB9B4-CD03-C14F-8690-E0F826B978FA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>
              <a:off x="1757055" y="2175299"/>
              <a:ext cx="198156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6641D02-9782-0741-8D7F-E0B01BB3B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2398" t="19013" r="9883" b="19408"/>
            <a:stretch/>
          </p:blipFill>
          <p:spPr>
            <a:xfrm rot="16200000">
              <a:off x="-262950" y="3214236"/>
              <a:ext cx="1605141" cy="847862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8211783-22CD-F942-B333-E8FF64B57CE2}"/>
                </a:ext>
              </a:extLst>
            </p:cNvPr>
            <p:cNvCxnSpPr>
              <a:cxnSpLocks/>
              <a:stCxn id="60" idx="2"/>
              <a:endCxn id="44" idx="2"/>
            </p:cNvCxnSpPr>
            <p:nvPr/>
          </p:nvCxnSpPr>
          <p:spPr>
            <a:xfrm flipV="1">
              <a:off x="963552" y="3637611"/>
              <a:ext cx="986725" cy="556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586EA8CA-E497-334F-B860-3F60D12EC74A}"/>
                </a:ext>
              </a:extLst>
            </p:cNvPr>
            <p:cNvSpPr/>
            <p:nvPr/>
          </p:nvSpPr>
          <p:spPr>
            <a:xfrm>
              <a:off x="1200051" y="327934"/>
              <a:ext cx="565610" cy="388189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Times" pitchFamily="2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D184B2A1-B26C-644F-90EF-DACAE9DC1B4A}"/>
                </a:ext>
              </a:extLst>
            </p:cNvPr>
            <p:cNvSpPr/>
            <p:nvPr/>
          </p:nvSpPr>
          <p:spPr>
            <a:xfrm>
              <a:off x="1197977" y="4242025"/>
              <a:ext cx="565610" cy="388189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Times" pitchFamily="2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498EA931-37D4-5949-819F-8F8FF4E1A2BE}"/>
                </a:ext>
              </a:extLst>
            </p:cNvPr>
            <p:cNvSpPr/>
            <p:nvPr/>
          </p:nvSpPr>
          <p:spPr>
            <a:xfrm>
              <a:off x="5380342" y="4255129"/>
              <a:ext cx="565264" cy="388189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Times" pitchFamily="2" charset="0"/>
                  <a:cs typeface="Times New Roman" panose="02020603050405020304" pitchFamily="18" charset="0"/>
                </a:rPr>
                <a:t>(c)</a:t>
              </a:r>
            </a:p>
          </p:txBody>
        </p:sp>
        <p:pic>
          <p:nvPicPr>
            <p:cNvPr id="65" name="Picture 6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57B6FF8-4F12-0845-A971-A1469EF6E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ysClr val="windowText" lastClr="000000">
                  <a:tint val="45000"/>
                  <a:satMod val="400000"/>
                </a:sysClr>
              </a:duotone>
            </a:blip>
            <a:srcRect l="13558" t="14129" r="10627" b="15750"/>
            <a:stretch/>
          </p:blipFill>
          <p:spPr>
            <a:xfrm rot="5400000">
              <a:off x="10792151" y="1394176"/>
              <a:ext cx="1609228" cy="57358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ounded Rectangle 65">
                  <a:extLst>
                    <a:ext uri="{FF2B5EF4-FFF2-40B4-BE49-F238E27FC236}">
                      <a16:creationId xmlns:a16="http://schemas.microsoft.com/office/drawing/2014/main" id="{9846725B-2471-4241-94DC-1EB5B4AE1977}"/>
                    </a:ext>
                  </a:extLst>
                </p:cNvPr>
                <p:cNvSpPr/>
                <p:nvPr/>
              </p:nvSpPr>
              <p:spPr>
                <a:xfrm>
                  <a:off x="282723" y="372130"/>
                  <a:ext cx="565610" cy="388189"/>
                </a:xfrm>
                <a:prstGeom prst="round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1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kern="0" dirty="0">
                    <a:solidFill>
                      <a:prstClr val="black"/>
                    </a:solidFill>
                    <a:latin typeface="Times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8" name="Rounded Rectangle 247">
                  <a:extLst>
                    <a:ext uri="{FF2B5EF4-FFF2-40B4-BE49-F238E27FC236}">
                      <a16:creationId xmlns:a16="http://schemas.microsoft.com/office/drawing/2014/main" id="{9846725B-2471-4241-94DC-1EB5B4AE19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23" y="372130"/>
                  <a:ext cx="565610" cy="388189"/>
                </a:xfrm>
                <a:prstGeom prst="round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id="{CDB563FA-7516-1B4F-A76D-FA95C3E5E290}"/>
                    </a:ext>
                  </a:extLst>
                </p:cNvPr>
                <p:cNvSpPr/>
                <p:nvPr/>
              </p:nvSpPr>
              <p:spPr>
                <a:xfrm>
                  <a:off x="282723" y="2466532"/>
                  <a:ext cx="565610" cy="388189"/>
                </a:xfrm>
                <a:prstGeom prst="round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1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kern="0" dirty="0">
                    <a:solidFill>
                      <a:prstClr val="black"/>
                    </a:solidFill>
                    <a:latin typeface="Times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9" name="Rounded Rectangle 248">
                  <a:extLst>
                    <a:ext uri="{FF2B5EF4-FFF2-40B4-BE49-F238E27FC236}">
                      <a16:creationId xmlns:a16="http://schemas.microsoft.com/office/drawing/2014/main" id="{CDB563FA-7516-1B4F-A76D-FA95C3E5E2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23" y="2466532"/>
                  <a:ext cx="565610" cy="388189"/>
                </a:xfrm>
                <a:prstGeom prst="round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7DEE7D69-0566-3140-97D7-D1F35C3B03DC}"/>
                    </a:ext>
                  </a:extLst>
                </p:cNvPr>
                <p:cNvSpPr/>
                <p:nvPr/>
              </p:nvSpPr>
              <p:spPr>
                <a:xfrm>
                  <a:off x="8785523" y="389950"/>
                  <a:ext cx="565610" cy="388189"/>
                </a:xfrm>
                <a:prstGeom prst="round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1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1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11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1→2</m:t>
                            </m:r>
                          </m:sub>
                        </m:sSub>
                      </m:oMath>
                    </m:oMathPara>
                  </a14:m>
                  <a:endParaRPr lang="en-US" sz="1100" kern="0" dirty="0">
                    <a:solidFill>
                      <a:prstClr val="black"/>
                    </a:solidFill>
                    <a:latin typeface="Times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0" name="Rounded Rectangle 249">
                  <a:extLst>
                    <a:ext uri="{FF2B5EF4-FFF2-40B4-BE49-F238E27FC236}">
                      <a16:creationId xmlns:a16="http://schemas.microsoft.com/office/drawing/2014/main" id="{7DEE7D69-0566-3140-97D7-D1F35C3B03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5523" y="389950"/>
                  <a:ext cx="565610" cy="388189"/>
                </a:xfrm>
                <a:prstGeom prst="roundRect">
                  <a:avLst/>
                </a:prstGeom>
                <a:blipFill>
                  <a:blip r:embed="rId19"/>
                  <a:stretch>
                    <a:fillRect r="-3030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7F87EF0C-0013-F149-A115-F1FE9F5B3329}"/>
                </a:ext>
              </a:extLst>
            </p:cNvPr>
            <p:cNvSpPr/>
            <p:nvPr/>
          </p:nvSpPr>
          <p:spPr>
            <a:xfrm rot="5400000">
              <a:off x="2816925" y="925773"/>
              <a:ext cx="988067" cy="388189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Times" pitchFamily="2" charset="0"/>
                  <a:cs typeface="Times New Roman" panose="02020603050405020304" pitchFamily="18" charset="0"/>
                </a:rPr>
                <a:t>Down1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DD05BAD-BB45-444B-AE21-EF5BE18481F6}"/>
                </a:ext>
              </a:extLst>
            </p:cNvPr>
            <p:cNvCxnSpPr>
              <a:cxnSpLocks/>
            </p:cNvCxnSpPr>
            <p:nvPr/>
          </p:nvCxnSpPr>
          <p:spPr>
            <a:xfrm>
              <a:off x="2863207" y="877950"/>
              <a:ext cx="253658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oval" w="med" len="med"/>
              <a:tailEnd type="arrow" w="med" len="med"/>
            </a:ln>
            <a:effectLst/>
          </p:spPr>
        </p:cxn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85D8AC97-E6C8-9D46-AED1-17FC1C5A8099}"/>
                </a:ext>
              </a:extLst>
            </p:cNvPr>
            <p:cNvSpPr/>
            <p:nvPr/>
          </p:nvSpPr>
          <p:spPr>
            <a:xfrm rot="5400000">
              <a:off x="2811503" y="1986349"/>
              <a:ext cx="988067" cy="388189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Times" pitchFamily="2" charset="0"/>
                  <a:cs typeface="Times New Roman" panose="02020603050405020304" pitchFamily="18" charset="0"/>
                </a:rPr>
                <a:t>Down2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9E6B536C-153C-0745-BC27-495308A1EE0E}"/>
                </a:ext>
              </a:extLst>
            </p:cNvPr>
            <p:cNvSpPr/>
            <p:nvPr/>
          </p:nvSpPr>
          <p:spPr>
            <a:xfrm rot="5400000">
              <a:off x="1988873" y="3464333"/>
              <a:ext cx="1452066" cy="388189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Times" pitchFamily="2" charset="0"/>
                  <a:cs typeface="Times New Roman" panose="02020603050405020304" pitchFamily="18" charset="0"/>
                </a:rPr>
                <a:t>Last Output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BA200A2-264A-B445-ABAB-E00E5B8DDD4B}"/>
                </a:ext>
              </a:extLst>
            </p:cNvPr>
            <p:cNvCxnSpPr>
              <a:cxnSpLocks/>
            </p:cNvCxnSpPr>
            <p:nvPr/>
          </p:nvCxnSpPr>
          <p:spPr>
            <a:xfrm>
              <a:off x="2936672" y="2414119"/>
              <a:ext cx="17477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oval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F355DD00-931D-4A48-9F56-273AAC1FA65D}"/>
                    </a:ext>
                  </a:extLst>
                </p:cNvPr>
                <p:cNvSpPr/>
                <p:nvPr/>
              </p:nvSpPr>
              <p:spPr>
                <a:xfrm>
                  <a:off x="3798724" y="934105"/>
                  <a:ext cx="565610" cy="388189"/>
                </a:xfrm>
                <a:prstGeom prst="round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1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1→</m:t>
                            </m:r>
                          </m:sub>
                        </m:sSub>
                      </m:oMath>
                    </m:oMathPara>
                  </a14:m>
                  <a:endParaRPr lang="en-US" sz="1100" kern="0" dirty="0">
                    <a:solidFill>
                      <a:prstClr val="black"/>
                    </a:solidFill>
                    <a:latin typeface="Times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6" name="Rounded Rectangle 255">
                  <a:extLst>
                    <a:ext uri="{FF2B5EF4-FFF2-40B4-BE49-F238E27FC236}">
                      <a16:creationId xmlns:a16="http://schemas.microsoft.com/office/drawing/2014/main" id="{F355DD00-931D-4A48-9F56-273AAC1FA6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8724" y="934105"/>
                  <a:ext cx="565610" cy="388189"/>
                </a:xfrm>
                <a:prstGeom prst="round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F253B95-5244-054A-AA56-A8E6DA50C481}"/>
                </a:ext>
              </a:extLst>
            </p:cNvPr>
            <p:cNvCxnSpPr>
              <a:cxnSpLocks/>
              <a:stCxn id="69" idx="0"/>
            </p:cNvCxnSpPr>
            <p:nvPr/>
          </p:nvCxnSpPr>
          <p:spPr>
            <a:xfrm>
              <a:off x="3505053" y="1119868"/>
              <a:ext cx="374441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5C03419-F5F9-E64A-8130-80FD307DD711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>
              <a:off x="4205155" y="1119870"/>
              <a:ext cx="332493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9E7C3254-1DD2-1846-822A-1DF71B63DB47}"/>
                </a:ext>
              </a:extLst>
            </p:cNvPr>
            <p:cNvSpPr/>
            <p:nvPr/>
          </p:nvSpPr>
          <p:spPr>
            <a:xfrm rot="5400000">
              <a:off x="4231471" y="1986348"/>
              <a:ext cx="988067" cy="388192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zh-CN" sz="1100" kern="0" dirty="0">
                  <a:solidFill>
                    <a:prstClr val="black"/>
                  </a:solidFill>
                  <a:latin typeface="Times" pitchFamily="2" charset="0"/>
                  <a:ea typeface="等线" panose="02010600030101010101" pitchFamily="2" charset="-122"/>
                  <a:cs typeface="Times New Roman" panose="02020603050405020304" pitchFamily="18" charset="0"/>
                </a:rPr>
                <a:t>Up2</a:t>
              </a:r>
              <a:endParaRPr lang="en-US" sz="1100" kern="0" dirty="0">
                <a:solidFill>
                  <a:prstClr val="black"/>
                </a:solidFill>
                <a:latin typeface="Times" pitchFamily="2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ounded Rectangle 77">
                  <a:extLst>
                    <a:ext uri="{FF2B5EF4-FFF2-40B4-BE49-F238E27FC236}">
                      <a16:creationId xmlns:a16="http://schemas.microsoft.com/office/drawing/2014/main" id="{8602538E-7814-EB45-AC9D-6BBB197DA203}"/>
                    </a:ext>
                  </a:extLst>
                </p:cNvPr>
                <p:cNvSpPr/>
                <p:nvPr/>
              </p:nvSpPr>
              <p:spPr>
                <a:xfrm>
                  <a:off x="3776118" y="2015942"/>
                  <a:ext cx="565610" cy="388189"/>
                </a:xfrm>
                <a:prstGeom prst="round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1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1←</m:t>
                            </m:r>
                          </m:sub>
                        </m:sSub>
                      </m:oMath>
                    </m:oMathPara>
                  </a14:m>
                  <a:endParaRPr lang="en-US" sz="1100" kern="0" dirty="0">
                    <a:solidFill>
                      <a:prstClr val="black"/>
                    </a:solidFill>
                    <a:latin typeface="Times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0" name="Rounded Rectangle 259">
                  <a:extLst>
                    <a:ext uri="{FF2B5EF4-FFF2-40B4-BE49-F238E27FC236}">
                      <a16:creationId xmlns:a16="http://schemas.microsoft.com/office/drawing/2014/main" id="{8602538E-7814-EB45-AC9D-6BBB197DA2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6118" y="2015942"/>
                  <a:ext cx="565610" cy="388189"/>
                </a:xfrm>
                <a:prstGeom prst="round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C487268-CB86-1F49-8BE6-74F88826D5E5}"/>
                </a:ext>
              </a:extLst>
            </p:cNvPr>
            <p:cNvCxnSpPr>
              <a:cxnSpLocks/>
            </p:cNvCxnSpPr>
            <p:nvPr/>
          </p:nvCxnSpPr>
          <p:spPr>
            <a:xfrm>
              <a:off x="3505053" y="2208496"/>
              <a:ext cx="36576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398A254-DE8B-8B4C-BAB7-A08327865836}"/>
                </a:ext>
              </a:extLst>
            </p:cNvPr>
            <p:cNvCxnSpPr>
              <a:cxnSpLocks/>
            </p:cNvCxnSpPr>
            <p:nvPr/>
          </p:nvCxnSpPr>
          <p:spPr>
            <a:xfrm>
              <a:off x="4178220" y="2208496"/>
              <a:ext cx="36576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4F98A5F0-46F7-A042-B77D-5FD4EEF968A1}"/>
                </a:ext>
              </a:extLst>
            </p:cNvPr>
            <p:cNvSpPr/>
            <p:nvPr/>
          </p:nvSpPr>
          <p:spPr>
            <a:xfrm rot="5400000">
              <a:off x="4006659" y="3461050"/>
              <a:ext cx="1445500" cy="388189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zh-CN" sz="1100" kern="0" dirty="0">
                  <a:solidFill>
                    <a:prstClr val="black"/>
                  </a:solidFill>
                  <a:latin typeface="Times" pitchFamily="2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Copy</a:t>
              </a:r>
              <a:endParaRPr lang="en-US" sz="1100" kern="0" dirty="0">
                <a:solidFill>
                  <a:prstClr val="black"/>
                </a:solidFill>
                <a:latin typeface="Times" pitchFamily="2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ounded Rectangle 81">
                  <a:extLst>
                    <a:ext uri="{FF2B5EF4-FFF2-40B4-BE49-F238E27FC236}">
                      <a16:creationId xmlns:a16="http://schemas.microsoft.com/office/drawing/2014/main" id="{E59EC857-814E-304E-87D5-30BBAD35A2B4}"/>
                    </a:ext>
                  </a:extLst>
                </p:cNvPr>
                <p:cNvSpPr/>
                <p:nvPr/>
              </p:nvSpPr>
              <p:spPr>
                <a:xfrm>
                  <a:off x="3763759" y="3482532"/>
                  <a:ext cx="565610" cy="388189"/>
                </a:xfrm>
                <a:prstGeom prst="round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1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kern="0" dirty="0">
                    <a:solidFill>
                      <a:prstClr val="black"/>
                    </a:solidFill>
                    <a:latin typeface="Times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4" name="Rounded Rectangle 263">
                  <a:extLst>
                    <a:ext uri="{FF2B5EF4-FFF2-40B4-BE49-F238E27FC236}">
                      <a16:creationId xmlns:a16="http://schemas.microsoft.com/office/drawing/2014/main" id="{E59EC857-814E-304E-87D5-30BBAD35A2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3759" y="3482532"/>
                  <a:ext cx="565610" cy="388189"/>
                </a:xfrm>
                <a:prstGeom prst="round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F22D5DB-5832-734D-B621-D8823DFAD4CC}"/>
                </a:ext>
              </a:extLst>
            </p:cNvPr>
            <p:cNvCxnSpPr>
              <a:cxnSpLocks/>
            </p:cNvCxnSpPr>
            <p:nvPr/>
          </p:nvCxnSpPr>
          <p:spPr>
            <a:xfrm>
              <a:off x="3519588" y="3675086"/>
              <a:ext cx="36576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2942814-BB71-3640-A8E0-5213A942DE74}"/>
                </a:ext>
              </a:extLst>
            </p:cNvPr>
            <p:cNvCxnSpPr>
              <a:cxnSpLocks/>
            </p:cNvCxnSpPr>
            <p:nvPr/>
          </p:nvCxnSpPr>
          <p:spPr>
            <a:xfrm>
              <a:off x="4179308" y="3675086"/>
              <a:ext cx="36576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96D73D-8A91-2C4B-9CCD-6648016B15EB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>
              <a:off x="8173553" y="1663621"/>
              <a:ext cx="545528" cy="1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F4510AD-4483-4948-9994-591FAC2F986C}"/>
                </a:ext>
              </a:extLst>
            </p:cNvPr>
            <p:cNvGrpSpPr/>
            <p:nvPr/>
          </p:nvGrpSpPr>
          <p:grpSpPr>
            <a:xfrm>
              <a:off x="8234978" y="1473593"/>
              <a:ext cx="344529" cy="379988"/>
              <a:chOff x="5477352" y="2816795"/>
              <a:chExt cx="344529" cy="379988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759ABA3C-C521-6043-A75C-2A556A5A5F8D}"/>
                  </a:ext>
                </a:extLst>
              </p:cNvPr>
              <p:cNvSpPr/>
              <p:nvPr/>
            </p:nvSpPr>
            <p:spPr>
              <a:xfrm>
                <a:off x="5534150" y="2896124"/>
                <a:ext cx="228600" cy="228600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CB84279E-5500-C94E-85D3-0A51ABCB7364}"/>
                  </a:ext>
                </a:extLst>
              </p:cNvPr>
              <p:cNvSpPr txBox="1"/>
              <p:nvPr/>
            </p:nvSpPr>
            <p:spPr>
              <a:xfrm>
                <a:off x="5477352" y="2816795"/>
                <a:ext cx="344529" cy="379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100" kern="0" dirty="0">
                    <a:solidFill>
                      <a:prstClr val="black"/>
                    </a:solidFill>
                    <a:latin typeface="Times" pitchFamily="2" charset="0"/>
                  </a:rPr>
                  <a:t>+</a:t>
                </a:r>
              </a:p>
            </p:txBody>
          </p: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EB21E66-5079-0145-8035-A9C404AF2F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1675" y="1781522"/>
              <a:ext cx="0" cy="976369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3829767F-F500-E344-BFF1-54BEF0A60F1E}"/>
                    </a:ext>
                  </a:extLst>
                </p:cNvPr>
                <p:cNvSpPr/>
                <p:nvPr/>
              </p:nvSpPr>
              <p:spPr>
                <a:xfrm rot="5400000">
                  <a:off x="9032778" y="1462460"/>
                  <a:ext cx="2035848" cy="388189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zh-CN" sz="1100" kern="0" dirty="0">
                      <a:solidFill>
                        <a:prstClr val="black"/>
                      </a:solidFill>
                      <a:latin typeface="Times" pitchFamily="2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Deconv</a:t>
                  </a:r>
                  <a:r>
                    <a:rPr lang="en-US" sz="1100" kern="0" dirty="0">
                      <a:solidFill>
                        <a:prstClr val="black"/>
                      </a:solidFill>
                      <a:latin typeface="Times" pitchFamily="2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i="1" kern="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100" kern="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</a14:m>
                  <a:endParaRPr lang="en-US" sz="1100" kern="0" dirty="0">
                    <a:solidFill>
                      <a:prstClr val="black"/>
                    </a:solidFill>
                    <a:latin typeface="Times" pitchFamily="2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2" name="Rounded Rectangle 271">
                  <a:extLst>
                    <a:ext uri="{FF2B5EF4-FFF2-40B4-BE49-F238E27FC236}">
                      <a16:creationId xmlns:a16="http://schemas.microsoft.com/office/drawing/2014/main" id="{3829767F-F500-E344-BFF1-54BEF0A60F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032778" y="1462460"/>
                  <a:ext cx="2035848" cy="388189"/>
                </a:xfrm>
                <a:prstGeom prst="round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6A6C4853-BD06-464D-9D9C-33207204C6F6}"/>
                </a:ext>
              </a:extLst>
            </p:cNvPr>
            <p:cNvSpPr/>
            <p:nvPr/>
          </p:nvSpPr>
          <p:spPr>
            <a:xfrm rot="5400000">
              <a:off x="9567933" y="1455069"/>
              <a:ext cx="2035848" cy="388189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zh-CN" sz="1100" kern="0" dirty="0" err="1">
                  <a:solidFill>
                    <a:prstClr val="black"/>
                  </a:solidFill>
                  <a:latin typeface="Times" pitchFamily="2" charset="0"/>
                  <a:ea typeface="等线" panose="02010600030101010101" pitchFamily="2" charset="-122"/>
                  <a:cs typeface="Times New Roman" panose="02020603050405020304" pitchFamily="18" charset="0"/>
                </a:rPr>
                <a:t>WaveNet</a:t>
              </a:r>
              <a:endParaRPr lang="en-US" sz="1100" kern="0" dirty="0">
                <a:solidFill>
                  <a:prstClr val="black"/>
                </a:solidFill>
                <a:latin typeface="Times" pitchFamily="2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90998A2-BCC1-0C4E-B8D3-F9F6DB883899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>
              <a:off x="954970" y="2175299"/>
              <a:ext cx="413896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D97924D-B518-DE46-B391-DACA5EB3DD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486" y="1116657"/>
              <a:ext cx="986725" cy="556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A90D289-8997-AA49-9D08-4688AF00B9DE}"/>
                </a:ext>
              </a:extLst>
            </p:cNvPr>
            <p:cNvCxnSpPr>
              <a:cxnSpLocks/>
            </p:cNvCxnSpPr>
            <p:nvPr/>
          </p:nvCxnSpPr>
          <p:spPr>
            <a:xfrm>
              <a:off x="9595153" y="1668238"/>
              <a:ext cx="260047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8EE8288-D1C5-B646-80CF-6921D68301FF}"/>
                </a:ext>
              </a:extLst>
            </p:cNvPr>
            <p:cNvCxnSpPr>
              <a:cxnSpLocks/>
            </p:cNvCxnSpPr>
            <p:nvPr/>
          </p:nvCxnSpPr>
          <p:spPr>
            <a:xfrm>
              <a:off x="10795303" y="1686410"/>
              <a:ext cx="472897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CA78F1E-F7E9-A444-9B1F-A5CD17937409}"/>
                </a:ext>
              </a:extLst>
            </p:cNvPr>
            <p:cNvGrpSpPr/>
            <p:nvPr/>
          </p:nvGrpSpPr>
          <p:grpSpPr>
            <a:xfrm>
              <a:off x="5888738" y="2945157"/>
              <a:ext cx="6117626" cy="1698162"/>
              <a:chOff x="5888738" y="2819955"/>
              <a:chExt cx="6658018" cy="1823364"/>
            </a:xfrm>
            <a:solidFill>
              <a:sysClr val="window" lastClr="FFFFFF">
                <a:lumMod val="95000"/>
              </a:sysClr>
            </a:solidFill>
          </p:grpSpPr>
          <p:sp>
            <p:nvSpPr>
              <p:cNvPr id="185" name="Rounded Rectangle 184">
                <a:extLst>
                  <a:ext uri="{FF2B5EF4-FFF2-40B4-BE49-F238E27FC236}">
                    <a16:creationId xmlns:a16="http://schemas.microsoft.com/office/drawing/2014/main" id="{A0BF7B10-1C78-3A40-A0E6-62F4919BC466}"/>
                  </a:ext>
                </a:extLst>
              </p:cNvPr>
              <p:cNvSpPr/>
              <p:nvPr/>
            </p:nvSpPr>
            <p:spPr>
              <a:xfrm rot="5400000">
                <a:off x="6633464" y="2088333"/>
                <a:ext cx="1810260" cy="3299711"/>
              </a:xfrm>
              <a:prstGeom prst="roundRect">
                <a:avLst>
                  <a:gd name="adj" fmla="val 10030"/>
                </a:avLst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 dirty="0">
                  <a:solidFill>
                    <a:prstClr val="black"/>
                  </a:solidFill>
                  <a:latin typeface="Times" pitchFamily="2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Rounded Rectangle 185">
                <a:extLst>
                  <a:ext uri="{FF2B5EF4-FFF2-40B4-BE49-F238E27FC236}">
                    <a16:creationId xmlns:a16="http://schemas.microsoft.com/office/drawing/2014/main" id="{0C7BB404-2925-9847-8EBD-3A4CC4741694}"/>
                  </a:ext>
                </a:extLst>
              </p:cNvPr>
              <p:cNvSpPr/>
              <p:nvPr/>
            </p:nvSpPr>
            <p:spPr>
              <a:xfrm rot="5400000">
                <a:off x="9991771" y="2075229"/>
                <a:ext cx="1810260" cy="3299711"/>
              </a:xfrm>
              <a:prstGeom prst="roundRect">
                <a:avLst>
                  <a:gd name="adj" fmla="val 10030"/>
                </a:avLst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 dirty="0">
                  <a:solidFill>
                    <a:prstClr val="black"/>
                  </a:solidFill>
                  <a:latin typeface="Times" pitchFamily="2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B1D8DFB-2939-574D-AE7F-0C11DBFCB174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6892583" y="2690161"/>
              <a:ext cx="0" cy="6773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44344B0-E09B-6943-8D01-4147FC59D8CE}"/>
                </a:ext>
              </a:extLst>
            </p:cNvPr>
            <p:cNvCxnSpPr>
              <a:cxnSpLocks/>
            </p:cNvCxnSpPr>
            <p:nvPr/>
          </p:nvCxnSpPr>
          <p:spPr>
            <a:xfrm>
              <a:off x="6892586" y="2757891"/>
              <a:ext cx="1532536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92C749EE-DE35-A940-9323-9F9B31379147}"/>
                </a:ext>
              </a:extLst>
            </p:cNvPr>
            <p:cNvSpPr/>
            <p:nvPr/>
          </p:nvSpPr>
          <p:spPr>
            <a:xfrm rot="5400000">
              <a:off x="6282593" y="3463406"/>
              <a:ext cx="988067" cy="388189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Times" pitchFamily="2" charset="0"/>
                  <a:cs typeface="Times New Roman" panose="02020603050405020304" pitchFamily="18" charset="0"/>
                </a:rPr>
                <a:t>Down1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F3149A3-B450-4C4D-BFA2-FD2B28E3DDFD}"/>
                </a:ext>
              </a:extLst>
            </p:cNvPr>
            <p:cNvGrpSpPr/>
            <p:nvPr/>
          </p:nvGrpSpPr>
          <p:grpSpPr>
            <a:xfrm>
              <a:off x="6007595" y="3091698"/>
              <a:ext cx="490631" cy="1122659"/>
              <a:chOff x="6292536" y="4783981"/>
              <a:chExt cx="345057" cy="763436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E47D41B3-3786-CA46-8C25-10E8E537C79D}"/>
                  </a:ext>
                </a:extLst>
              </p:cNvPr>
              <p:cNvSpPr/>
              <p:nvPr/>
            </p:nvSpPr>
            <p:spPr>
              <a:xfrm>
                <a:off x="6292536" y="4783981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937EF0C7-AB5E-0848-B794-C570868B7DFC}"/>
                  </a:ext>
                </a:extLst>
              </p:cNvPr>
              <p:cNvSpPr/>
              <p:nvPr/>
            </p:nvSpPr>
            <p:spPr>
              <a:xfrm>
                <a:off x="6292536" y="4901875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8C4C9008-EF5C-C94B-85BE-24CF88627122}"/>
                  </a:ext>
                </a:extLst>
              </p:cNvPr>
              <p:cNvSpPr/>
              <p:nvPr/>
            </p:nvSpPr>
            <p:spPr>
              <a:xfrm>
                <a:off x="6292536" y="5019769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11C6B22A-D01A-D541-99C7-7E38AF2C2320}"/>
                  </a:ext>
                </a:extLst>
              </p:cNvPr>
              <p:cNvSpPr/>
              <p:nvPr/>
            </p:nvSpPr>
            <p:spPr>
              <a:xfrm>
                <a:off x="6292536" y="5137663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5F4454F8-DE7A-8344-AFDE-C5AEC981EAD2}"/>
                  </a:ext>
                </a:extLst>
              </p:cNvPr>
              <p:cNvSpPr/>
              <p:nvPr/>
            </p:nvSpPr>
            <p:spPr>
              <a:xfrm>
                <a:off x="6292536" y="5255557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BD9D7395-1AD0-534A-9B9B-2B0F28A290EE}"/>
                  </a:ext>
                </a:extLst>
              </p:cNvPr>
              <p:cNvSpPr/>
              <p:nvPr/>
            </p:nvSpPr>
            <p:spPr>
              <a:xfrm>
                <a:off x="6292536" y="5373451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4A5816DC-04F3-B440-A9B7-8DE511AFF823}"/>
                  </a:ext>
                </a:extLst>
              </p:cNvPr>
              <p:cNvSpPr/>
              <p:nvPr/>
            </p:nvSpPr>
            <p:spPr>
              <a:xfrm>
                <a:off x="6292536" y="5491345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</p:grp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8C12D636-9A07-3E45-B789-F2019F5935C6}"/>
                </a:ext>
              </a:extLst>
            </p:cNvPr>
            <p:cNvSpPr/>
            <p:nvPr/>
          </p:nvSpPr>
          <p:spPr>
            <a:xfrm rot="5400000">
              <a:off x="7354856" y="3455949"/>
              <a:ext cx="988068" cy="388192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zh-CN" sz="1100" kern="0" dirty="0">
                  <a:solidFill>
                    <a:prstClr val="black"/>
                  </a:solidFill>
                  <a:latin typeface="Times" pitchFamily="2" charset="0"/>
                  <a:ea typeface="等线" panose="02010600030101010101" pitchFamily="2" charset="-122"/>
                  <a:cs typeface="Times New Roman" panose="02020603050405020304" pitchFamily="18" charset="0"/>
                </a:rPr>
                <a:t>Up1</a:t>
              </a:r>
              <a:endParaRPr lang="en-US" sz="1100" kern="0" dirty="0">
                <a:solidFill>
                  <a:prstClr val="black"/>
                </a:solidFill>
                <a:latin typeface="Times" pitchFamily="2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5D5ACC1-5D28-8E4C-BD0E-C1BB655F22A7}"/>
                </a:ext>
              </a:extLst>
            </p:cNvPr>
            <p:cNvGrpSpPr/>
            <p:nvPr/>
          </p:nvGrpSpPr>
          <p:grpSpPr>
            <a:xfrm>
              <a:off x="7065285" y="3093501"/>
              <a:ext cx="490631" cy="1122659"/>
              <a:chOff x="6292536" y="4783981"/>
              <a:chExt cx="345057" cy="763436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D82B6E0-52D6-4B4E-8418-3FF6C5E28DFB}"/>
                  </a:ext>
                </a:extLst>
              </p:cNvPr>
              <p:cNvSpPr/>
              <p:nvPr/>
            </p:nvSpPr>
            <p:spPr>
              <a:xfrm>
                <a:off x="6292536" y="4783981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0F1ECC0-9283-AF4E-999C-5B81ECD02D04}"/>
                  </a:ext>
                </a:extLst>
              </p:cNvPr>
              <p:cNvSpPr/>
              <p:nvPr/>
            </p:nvSpPr>
            <p:spPr>
              <a:xfrm>
                <a:off x="6292536" y="4901875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3FAD398B-10DB-B54E-B165-CACC7560B0EB}"/>
                  </a:ext>
                </a:extLst>
              </p:cNvPr>
              <p:cNvSpPr/>
              <p:nvPr/>
            </p:nvSpPr>
            <p:spPr>
              <a:xfrm>
                <a:off x="6292536" y="5019769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0E501353-9476-9840-BCEE-7AF569486F70}"/>
                  </a:ext>
                </a:extLst>
              </p:cNvPr>
              <p:cNvSpPr/>
              <p:nvPr/>
            </p:nvSpPr>
            <p:spPr>
              <a:xfrm>
                <a:off x="6292536" y="5137663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3944F7EB-8D87-D343-B628-70796D879126}"/>
                  </a:ext>
                </a:extLst>
              </p:cNvPr>
              <p:cNvSpPr/>
              <p:nvPr/>
            </p:nvSpPr>
            <p:spPr>
              <a:xfrm>
                <a:off x="6292536" y="5255557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A464A953-03D7-594E-8AEA-A4E3B972030B}"/>
                  </a:ext>
                </a:extLst>
              </p:cNvPr>
              <p:cNvSpPr/>
              <p:nvPr/>
            </p:nvSpPr>
            <p:spPr>
              <a:xfrm>
                <a:off x="6292536" y="5373451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BB61E687-1798-EF42-B797-FE13559DD6B9}"/>
                  </a:ext>
                </a:extLst>
              </p:cNvPr>
              <p:cNvSpPr/>
              <p:nvPr/>
            </p:nvSpPr>
            <p:spPr>
              <a:xfrm>
                <a:off x="6292536" y="5491345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</p:grp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59FC3D5-154C-834F-8DF7-0454EE8FF543}"/>
                </a:ext>
              </a:extLst>
            </p:cNvPr>
            <p:cNvSpPr/>
            <p:nvPr/>
          </p:nvSpPr>
          <p:spPr>
            <a:xfrm>
              <a:off x="7049356" y="3039870"/>
              <a:ext cx="598432" cy="335691"/>
            </a:xfrm>
            <a:prstGeom prst="rect">
              <a:avLst/>
            </a:prstGeom>
            <a:solidFill>
              <a:sysClr val="window" lastClr="FFFFFF">
                <a:lumMod val="95000"/>
                <a:alpha val="8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100" kern="0">
                <a:solidFill>
                  <a:prstClr val="white"/>
                </a:solidFill>
                <a:latin typeface="Times" pitchFamily="2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F0D1D4E-1999-0941-8508-889974B88C87}"/>
                </a:ext>
              </a:extLst>
            </p:cNvPr>
            <p:cNvSpPr/>
            <p:nvPr/>
          </p:nvSpPr>
          <p:spPr>
            <a:xfrm>
              <a:off x="7031459" y="3591245"/>
              <a:ext cx="598432" cy="335691"/>
            </a:xfrm>
            <a:prstGeom prst="rect">
              <a:avLst/>
            </a:prstGeom>
            <a:solidFill>
              <a:sysClr val="window" lastClr="FFFFFF">
                <a:lumMod val="95000"/>
                <a:alpha val="8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100" kern="0">
                <a:solidFill>
                  <a:prstClr val="white"/>
                </a:solidFill>
                <a:latin typeface="Times" pitchFamily="2" charset="0"/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DE11893-38F9-7149-A533-A4A9C71DF259}"/>
                </a:ext>
              </a:extLst>
            </p:cNvPr>
            <p:cNvGrpSpPr/>
            <p:nvPr/>
          </p:nvGrpSpPr>
          <p:grpSpPr>
            <a:xfrm>
              <a:off x="8130086" y="3091698"/>
              <a:ext cx="490631" cy="1122659"/>
              <a:chOff x="6292536" y="4783981"/>
              <a:chExt cx="345057" cy="763436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6DB5B415-30B8-AD4D-84AC-5DA0CE1794F2}"/>
                  </a:ext>
                </a:extLst>
              </p:cNvPr>
              <p:cNvSpPr/>
              <p:nvPr/>
            </p:nvSpPr>
            <p:spPr>
              <a:xfrm>
                <a:off x="6292536" y="4783981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D00B4E95-EA5F-0242-A135-AAEB7ABB215D}"/>
                  </a:ext>
                </a:extLst>
              </p:cNvPr>
              <p:cNvSpPr/>
              <p:nvPr/>
            </p:nvSpPr>
            <p:spPr>
              <a:xfrm>
                <a:off x="6292536" y="4901875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B5E63283-B18B-5F45-8490-4C2BB22CAF01}"/>
                  </a:ext>
                </a:extLst>
              </p:cNvPr>
              <p:cNvSpPr/>
              <p:nvPr/>
            </p:nvSpPr>
            <p:spPr>
              <a:xfrm>
                <a:off x="6292536" y="5019769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08BF10D-73F9-8648-832F-BA2A1D187148}"/>
                  </a:ext>
                </a:extLst>
              </p:cNvPr>
              <p:cNvSpPr/>
              <p:nvPr/>
            </p:nvSpPr>
            <p:spPr>
              <a:xfrm>
                <a:off x="6292536" y="5137663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7B075FA3-6376-7F4B-95F5-21AFC0553657}"/>
                  </a:ext>
                </a:extLst>
              </p:cNvPr>
              <p:cNvSpPr/>
              <p:nvPr/>
            </p:nvSpPr>
            <p:spPr>
              <a:xfrm>
                <a:off x="6292536" y="5255557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A5751E35-5D30-8946-9118-B799BCC8F1D3}"/>
                  </a:ext>
                </a:extLst>
              </p:cNvPr>
              <p:cNvSpPr/>
              <p:nvPr/>
            </p:nvSpPr>
            <p:spPr>
              <a:xfrm>
                <a:off x="6292536" y="5373451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F5470998-3E8D-FC4C-8B4F-0E74B22303C7}"/>
                  </a:ext>
                </a:extLst>
              </p:cNvPr>
              <p:cNvSpPr/>
              <p:nvPr/>
            </p:nvSpPr>
            <p:spPr>
              <a:xfrm>
                <a:off x="6292536" y="5491345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94A9D3F-8102-2A4C-BD3C-C5525700F156}"/>
                </a:ext>
              </a:extLst>
            </p:cNvPr>
            <p:cNvGrpSpPr/>
            <p:nvPr/>
          </p:nvGrpSpPr>
          <p:grpSpPr>
            <a:xfrm>
              <a:off x="8463294" y="3110805"/>
              <a:ext cx="339612" cy="388189"/>
              <a:chOff x="4642926" y="580848"/>
              <a:chExt cx="145517" cy="247288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F34217AA-2B52-CD46-A03D-6826914ADAD3}"/>
                  </a:ext>
                </a:extLst>
              </p:cNvPr>
              <p:cNvGrpSpPr/>
              <p:nvPr/>
            </p:nvGrpSpPr>
            <p:grpSpPr>
              <a:xfrm>
                <a:off x="4675152" y="691495"/>
                <a:ext cx="74042" cy="129056"/>
                <a:chOff x="5008701" y="536576"/>
                <a:chExt cx="880923" cy="523339"/>
              </a:xfrm>
            </p:grpSpPr>
            <p:sp>
              <p:nvSpPr>
                <p:cNvPr id="162" name="Arc 161">
                  <a:extLst>
                    <a:ext uri="{FF2B5EF4-FFF2-40B4-BE49-F238E27FC236}">
                      <a16:creationId xmlns:a16="http://schemas.microsoft.com/office/drawing/2014/main" id="{056253F7-B174-C046-BBE2-FFB193522813}"/>
                    </a:ext>
                  </a:extLst>
                </p:cNvPr>
                <p:cNvSpPr/>
                <p:nvPr/>
              </p:nvSpPr>
              <p:spPr>
                <a:xfrm>
                  <a:off x="5008701" y="536576"/>
                  <a:ext cx="880918" cy="521346"/>
                </a:xfrm>
                <a:prstGeom prst="arc">
                  <a:avLst>
                    <a:gd name="adj1" fmla="val 16200000"/>
                    <a:gd name="adj2" fmla="val 525490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w="med" len="me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100" kern="0" dirty="0">
                    <a:solidFill>
                      <a:prstClr val="black"/>
                    </a:solidFill>
                    <a:latin typeface="Times" pitchFamily="2" charset="0"/>
                  </a:endParaRPr>
                </a:p>
              </p:txBody>
            </p:sp>
            <p:sp>
              <p:nvSpPr>
                <p:cNvPr id="163" name="Arc 162">
                  <a:extLst>
                    <a:ext uri="{FF2B5EF4-FFF2-40B4-BE49-F238E27FC236}">
                      <a16:creationId xmlns:a16="http://schemas.microsoft.com/office/drawing/2014/main" id="{C99B045C-0170-F14F-9698-554E908EE5AB}"/>
                    </a:ext>
                  </a:extLst>
                </p:cNvPr>
                <p:cNvSpPr/>
                <p:nvPr/>
              </p:nvSpPr>
              <p:spPr>
                <a:xfrm>
                  <a:off x="5008706" y="538569"/>
                  <a:ext cx="880918" cy="521346"/>
                </a:xfrm>
                <a:prstGeom prst="arc">
                  <a:avLst>
                    <a:gd name="adj1" fmla="val 19879347"/>
                    <a:gd name="adj2" fmla="val 5412452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med" len="me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100" kern="0">
                    <a:solidFill>
                      <a:prstClr val="black"/>
                    </a:solidFill>
                    <a:latin typeface="Times" pitchFamily="2" charset="0"/>
                  </a:endParaRPr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DBCAAB51-B4EB-C146-AE32-8612E02C1F8E}"/>
                  </a:ext>
                </a:extLst>
              </p:cNvPr>
              <p:cNvGrpSpPr/>
              <p:nvPr/>
            </p:nvGrpSpPr>
            <p:grpSpPr>
              <a:xfrm>
                <a:off x="4642926" y="580848"/>
                <a:ext cx="145517" cy="247288"/>
                <a:chOff x="5008701" y="536576"/>
                <a:chExt cx="880923" cy="523339"/>
              </a:xfrm>
            </p:grpSpPr>
            <p:sp>
              <p:nvSpPr>
                <p:cNvPr id="160" name="Arc 159">
                  <a:extLst>
                    <a:ext uri="{FF2B5EF4-FFF2-40B4-BE49-F238E27FC236}">
                      <a16:creationId xmlns:a16="http://schemas.microsoft.com/office/drawing/2014/main" id="{015CCEA1-42DD-674F-A1AF-9CD5E04B32C8}"/>
                    </a:ext>
                  </a:extLst>
                </p:cNvPr>
                <p:cNvSpPr/>
                <p:nvPr/>
              </p:nvSpPr>
              <p:spPr>
                <a:xfrm>
                  <a:off x="5008701" y="536576"/>
                  <a:ext cx="880918" cy="521346"/>
                </a:xfrm>
                <a:prstGeom prst="arc">
                  <a:avLst>
                    <a:gd name="adj1" fmla="val 16200000"/>
                    <a:gd name="adj2" fmla="val 525490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w="med" len="me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100" kern="0" dirty="0">
                    <a:solidFill>
                      <a:prstClr val="black"/>
                    </a:solidFill>
                    <a:latin typeface="Times" pitchFamily="2" charset="0"/>
                  </a:endParaRPr>
                </a:p>
              </p:txBody>
            </p:sp>
            <p:sp>
              <p:nvSpPr>
                <p:cNvPr id="161" name="Arc 160">
                  <a:extLst>
                    <a:ext uri="{FF2B5EF4-FFF2-40B4-BE49-F238E27FC236}">
                      <a16:creationId xmlns:a16="http://schemas.microsoft.com/office/drawing/2014/main" id="{50951D24-4679-584C-B492-0BFC3F9AA5B9}"/>
                    </a:ext>
                  </a:extLst>
                </p:cNvPr>
                <p:cNvSpPr/>
                <p:nvPr/>
              </p:nvSpPr>
              <p:spPr>
                <a:xfrm>
                  <a:off x="5008706" y="538569"/>
                  <a:ext cx="880918" cy="521346"/>
                </a:xfrm>
                <a:prstGeom prst="arc">
                  <a:avLst>
                    <a:gd name="adj1" fmla="val 19879347"/>
                    <a:gd name="adj2" fmla="val 5412452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med" len="me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100" kern="0">
                    <a:solidFill>
                      <a:prstClr val="black"/>
                    </a:solidFill>
                    <a:latin typeface="Times" pitchFamily="2" charset="0"/>
                  </a:endParaRPr>
                </a:p>
              </p:txBody>
            </p:sp>
          </p:grp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F1F858-EC17-244E-9F9E-1C3C7DAB8786}"/>
                </a:ext>
              </a:extLst>
            </p:cNvPr>
            <p:cNvGrpSpPr/>
            <p:nvPr/>
          </p:nvGrpSpPr>
          <p:grpSpPr>
            <a:xfrm>
              <a:off x="8463294" y="3630643"/>
              <a:ext cx="339612" cy="388189"/>
              <a:chOff x="4642926" y="580848"/>
              <a:chExt cx="145517" cy="247288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74A156B0-BE0E-5647-8812-8AADBC880534}"/>
                  </a:ext>
                </a:extLst>
              </p:cNvPr>
              <p:cNvGrpSpPr/>
              <p:nvPr/>
            </p:nvGrpSpPr>
            <p:grpSpPr>
              <a:xfrm>
                <a:off x="4675152" y="691495"/>
                <a:ext cx="74042" cy="129056"/>
                <a:chOff x="5008701" y="536576"/>
                <a:chExt cx="880923" cy="523339"/>
              </a:xfrm>
            </p:grpSpPr>
            <p:sp>
              <p:nvSpPr>
                <p:cNvPr id="156" name="Arc 155">
                  <a:extLst>
                    <a:ext uri="{FF2B5EF4-FFF2-40B4-BE49-F238E27FC236}">
                      <a16:creationId xmlns:a16="http://schemas.microsoft.com/office/drawing/2014/main" id="{A5371428-2F0A-B343-A8E8-F42D28EBDC7C}"/>
                    </a:ext>
                  </a:extLst>
                </p:cNvPr>
                <p:cNvSpPr/>
                <p:nvPr/>
              </p:nvSpPr>
              <p:spPr>
                <a:xfrm>
                  <a:off x="5008701" y="536576"/>
                  <a:ext cx="880918" cy="521346"/>
                </a:xfrm>
                <a:prstGeom prst="arc">
                  <a:avLst>
                    <a:gd name="adj1" fmla="val 16200000"/>
                    <a:gd name="adj2" fmla="val 525490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w="med" len="me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100" kern="0" dirty="0">
                    <a:solidFill>
                      <a:prstClr val="black"/>
                    </a:solidFill>
                    <a:latin typeface="Times" pitchFamily="2" charset="0"/>
                  </a:endParaRPr>
                </a:p>
              </p:txBody>
            </p:sp>
            <p:sp>
              <p:nvSpPr>
                <p:cNvPr id="157" name="Arc 156">
                  <a:extLst>
                    <a:ext uri="{FF2B5EF4-FFF2-40B4-BE49-F238E27FC236}">
                      <a16:creationId xmlns:a16="http://schemas.microsoft.com/office/drawing/2014/main" id="{4F8751CE-A2EF-224E-A25E-E8AC6819416A}"/>
                    </a:ext>
                  </a:extLst>
                </p:cNvPr>
                <p:cNvSpPr/>
                <p:nvPr/>
              </p:nvSpPr>
              <p:spPr>
                <a:xfrm>
                  <a:off x="5008706" y="538569"/>
                  <a:ext cx="880918" cy="521346"/>
                </a:xfrm>
                <a:prstGeom prst="arc">
                  <a:avLst>
                    <a:gd name="adj1" fmla="val 19879347"/>
                    <a:gd name="adj2" fmla="val 5412452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med" len="me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100" kern="0">
                    <a:solidFill>
                      <a:prstClr val="black"/>
                    </a:solidFill>
                    <a:latin typeface="Times" pitchFamily="2" charset="0"/>
                  </a:endParaRPr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4ADBCAD-6315-1D4A-BECC-1B3CB8785EA3}"/>
                  </a:ext>
                </a:extLst>
              </p:cNvPr>
              <p:cNvGrpSpPr/>
              <p:nvPr/>
            </p:nvGrpSpPr>
            <p:grpSpPr>
              <a:xfrm>
                <a:off x="4642926" y="580848"/>
                <a:ext cx="145517" cy="247288"/>
                <a:chOff x="5008701" y="536576"/>
                <a:chExt cx="880923" cy="523339"/>
              </a:xfrm>
            </p:grpSpPr>
            <p:sp>
              <p:nvSpPr>
                <p:cNvPr id="154" name="Arc 153">
                  <a:extLst>
                    <a:ext uri="{FF2B5EF4-FFF2-40B4-BE49-F238E27FC236}">
                      <a16:creationId xmlns:a16="http://schemas.microsoft.com/office/drawing/2014/main" id="{B75A0748-702E-3849-8C9A-A966A07D5C72}"/>
                    </a:ext>
                  </a:extLst>
                </p:cNvPr>
                <p:cNvSpPr/>
                <p:nvPr/>
              </p:nvSpPr>
              <p:spPr>
                <a:xfrm>
                  <a:off x="5008701" y="536576"/>
                  <a:ext cx="880918" cy="521346"/>
                </a:xfrm>
                <a:prstGeom prst="arc">
                  <a:avLst>
                    <a:gd name="adj1" fmla="val 16200000"/>
                    <a:gd name="adj2" fmla="val 525490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w="med" len="me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100" kern="0" dirty="0">
                    <a:solidFill>
                      <a:prstClr val="black"/>
                    </a:solidFill>
                    <a:latin typeface="Times" pitchFamily="2" charset="0"/>
                  </a:endParaRPr>
                </a:p>
              </p:txBody>
            </p:sp>
            <p:sp>
              <p:nvSpPr>
                <p:cNvPr id="155" name="Arc 154">
                  <a:extLst>
                    <a:ext uri="{FF2B5EF4-FFF2-40B4-BE49-F238E27FC236}">
                      <a16:creationId xmlns:a16="http://schemas.microsoft.com/office/drawing/2014/main" id="{52DCE40B-1AA2-BD41-82D7-9E98E120B718}"/>
                    </a:ext>
                  </a:extLst>
                </p:cNvPr>
                <p:cNvSpPr/>
                <p:nvPr/>
              </p:nvSpPr>
              <p:spPr>
                <a:xfrm>
                  <a:off x="5008706" y="538569"/>
                  <a:ext cx="880918" cy="521346"/>
                </a:xfrm>
                <a:prstGeom prst="arc">
                  <a:avLst>
                    <a:gd name="adj1" fmla="val 19879347"/>
                    <a:gd name="adj2" fmla="val 5412452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med" len="me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100" kern="0">
                    <a:solidFill>
                      <a:prstClr val="black"/>
                    </a:solidFill>
                    <a:latin typeface="Times" pitchFamily="2" charset="0"/>
                  </a:endParaRPr>
                </a:p>
              </p:txBody>
            </p:sp>
          </p:grpSp>
        </p:grp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49BB7550-1099-9949-837C-3FAAA8719729}"/>
                </a:ext>
              </a:extLst>
            </p:cNvPr>
            <p:cNvSpPr/>
            <p:nvPr/>
          </p:nvSpPr>
          <p:spPr>
            <a:xfrm rot="5400000">
              <a:off x="9370622" y="3463406"/>
              <a:ext cx="988067" cy="388189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Times" pitchFamily="2" charset="0"/>
                  <a:cs typeface="Times New Roman" panose="02020603050405020304" pitchFamily="18" charset="0"/>
                </a:rPr>
                <a:t>Down2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F286C00C-FC1D-9C4B-9602-5255EFA0A528}"/>
                </a:ext>
              </a:extLst>
            </p:cNvPr>
            <p:cNvGrpSpPr/>
            <p:nvPr/>
          </p:nvGrpSpPr>
          <p:grpSpPr>
            <a:xfrm>
              <a:off x="9095624" y="3091698"/>
              <a:ext cx="490631" cy="1122659"/>
              <a:chOff x="6292536" y="4783981"/>
              <a:chExt cx="345057" cy="763436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3D148A21-2239-BA43-A760-FD59AAADFBDD}"/>
                  </a:ext>
                </a:extLst>
              </p:cNvPr>
              <p:cNvSpPr/>
              <p:nvPr/>
            </p:nvSpPr>
            <p:spPr>
              <a:xfrm>
                <a:off x="6292536" y="4783981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C866CDFF-F8C2-C84D-B672-91BE115FC366}"/>
                  </a:ext>
                </a:extLst>
              </p:cNvPr>
              <p:cNvSpPr/>
              <p:nvPr/>
            </p:nvSpPr>
            <p:spPr>
              <a:xfrm>
                <a:off x="6292536" y="4901875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CFF251D-2672-5944-B0C2-716C3563FBB1}"/>
                  </a:ext>
                </a:extLst>
              </p:cNvPr>
              <p:cNvSpPr/>
              <p:nvPr/>
            </p:nvSpPr>
            <p:spPr>
              <a:xfrm>
                <a:off x="6292536" y="5019769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9A4319E-C2E2-EA4F-8C15-75920BD793C3}"/>
                  </a:ext>
                </a:extLst>
              </p:cNvPr>
              <p:cNvSpPr/>
              <p:nvPr/>
            </p:nvSpPr>
            <p:spPr>
              <a:xfrm>
                <a:off x="6292536" y="5137663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A3D8AD6-1DEC-E441-A40D-8477FC9E6F23}"/>
                  </a:ext>
                </a:extLst>
              </p:cNvPr>
              <p:cNvSpPr/>
              <p:nvPr/>
            </p:nvSpPr>
            <p:spPr>
              <a:xfrm>
                <a:off x="6292536" y="5255557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3A33EB7D-160F-6F44-9A83-1F8CDE1ED783}"/>
                  </a:ext>
                </a:extLst>
              </p:cNvPr>
              <p:cNvSpPr/>
              <p:nvPr/>
            </p:nvSpPr>
            <p:spPr>
              <a:xfrm>
                <a:off x="6292536" y="5373451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6E70EA33-DAD0-1D43-BEF3-35CEAA2BD906}"/>
                  </a:ext>
                </a:extLst>
              </p:cNvPr>
              <p:cNvSpPr/>
              <p:nvPr/>
            </p:nvSpPr>
            <p:spPr>
              <a:xfrm>
                <a:off x="6292536" y="5491345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</p:grp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A3F1673E-3ABD-3C4E-B956-6C72F7E9E13B}"/>
                </a:ext>
              </a:extLst>
            </p:cNvPr>
            <p:cNvSpPr/>
            <p:nvPr/>
          </p:nvSpPr>
          <p:spPr>
            <a:xfrm rot="5400000">
              <a:off x="10442885" y="3455949"/>
              <a:ext cx="988068" cy="388192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zh-CN" sz="1100" kern="0" dirty="0">
                  <a:solidFill>
                    <a:prstClr val="black"/>
                  </a:solidFill>
                  <a:latin typeface="Times" pitchFamily="2" charset="0"/>
                  <a:ea typeface="等线" panose="02010600030101010101" pitchFamily="2" charset="-122"/>
                  <a:cs typeface="Times New Roman" panose="02020603050405020304" pitchFamily="18" charset="0"/>
                </a:rPr>
                <a:t>Up2</a:t>
              </a:r>
              <a:endParaRPr lang="en-US" sz="1100" kern="0" dirty="0">
                <a:solidFill>
                  <a:prstClr val="black"/>
                </a:solidFill>
                <a:latin typeface="Times" pitchFamily="2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78B46F7-0B07-DE45-A6AF-66FE375B6668}"/>
                </a:ext>
              </a:extLst>
            </p:cNvPr>
            <p:cNvGrpSpPr/>
            <p:nvPr/>
          </p:nvGrpSpPr>
          <p:grpSpPr>
            <a:xfrm>
              <a:off x="10153314" y="3093501"/>
              <a:ext cx="490631" cy="1122659"/>
              <a:chOff x="6292536" y="4783981"/>
              <a:chExt cx="345057" cy="763436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0311417-C0F4-E04A-B978-CFF926E4ACEA}"/>
                  </a:ext>
                </a:extLst>
              </p:cNvPr>
              <p:cNvSpPr/>
              <p:nvPr/>
            </p:nvSpPr>
            <p:spPr>
              <a:xfrm>
                <a:off x="6292536" y="4783981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E1AE07D-D2E0-FD43-957F-DEAA25192FB7}"/>
                  </a:ext>
                </a:extLst>
              </p:cNvPr>
              <p:cNvSpPr/>
              <p:nvPr/>
            </p:nvSpPr>
            <p:spPr>
              <a:xfrm>
                <a:off x="6292536" y="4901875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BE2129A6-BED7-7E49-B704-5B18E2350CC6}"/>
                  </a:ext>
                </a:extLst>
              </p:cNvPr>
              <p:cNvSpPr/>
              <p:nvPr/>
            </p:nvSpPr>
            <p:spPr>
              <a:xfrm>
                <a:off x="6292536" y="5019769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72D7D7CC-F6AB-1441-A35B-DB4CAF2E79A6}"/>
                  </a:ext>
                </a:extLst>
              </p:cNvPr>
              <p:cNvSpPr/>
              <p:nvPr/>
            </p:nvSpPr>
            <p:spPr>
              <a:xfrm>
                <a:off x="6292536" y="5137663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6CC0D6AB-836D-7041-8C80-26DC14BE8171}"/>
                  </a:ext>
                </a:extLst>
              </p:cNvPr>
              <p:cNvSpPr/>
              <p:nvPr/>
            </p:nvSpPr>
            <p:spPr>
              <a:xfrm>
                <a:off x="6292536" y="5255557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271485FB-38B1-AA45-BB02-B95C58BB12D2}"/>
                  </a:ext>
                </a:extLst>
              </p:cNvPr>
              <p:cNvSpPr/>
              <p:nvPr/>
            </p:nvSpPr>
            <p:spPr>
              <a:xfrm>
                <a:off x="6292536" y="5373451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5F109F2-6415-A348-BDD9-4877B9D00BFD}"/>
                  </a:ext>
                </a:extLst>
              </p:cNvPr>
              <p:cNvSpPr/>
              <p:nvPr/>
            </p:nvSpPr>
            <p:spPr>
              <a:xfrm>
                <a:off x="6292536" y="5491345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1C4C789-B344-CD4E-A73F-242BD2709F23}"/>
                </a:ext>
              </a:extLst>
            </p:cNvPr>
            <p:cNvSpPr/>
            <p:nvPr/>
          </p:nvSpPr>
          <p:spPr>
            <a:xfrm>
              <a:off x="10137385" y="3232910"/>
              <a:ext cx="598432" cy="335691"/>
            </a:xfrm>
            <a:prstGeom prst="rect">
              <a:avLst/>
            </a:prstGeom>
            <a:solidFill>
              <a:sysClr val="window" lastClr="FFFFFF">
                <a:lumMod val="95000"/>
                <a:alpha val="8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100" kern="0">
                <a:solidFill>
                  <a:prstClr val="white"/>
                </a:solidFill>
                <a:latin typeface="Times" pitchFamily="2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965D184-765C-2D4B-A4C3-D64A231E54F1}"/>
                </a:ext>
              </a:extLst>
            </p:cNvPr>
            <p:cNvSpPr/>
            <p:nvPr/>
          </p:nvSpPr>
          <p:spPr>
            <a:xfrm>
              <a:off x="10119488" y="3763965"/>
              <a:ext cx="598432" cy="335691"/>
            </a:xfrm>
            <a:prstGeom prst="rect">
              <a:avLst/>
            </a:prstGeom>
            <a:solidFill>
              <a:sysClr val="window" lastClr="FFFFFF">
                <a:lumMod val="95000"/>
                <a:alpha val="8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100" kern="0">
                <a:solidFill>
                  <a:prstClr val="white"/>
                </a:solidFill>
                <a:latin typeface="Times" pitchFamily="2" charset="0"/>
              </a:endParaRP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1FB3EAE0-21B8-0048-8F30-135B70EDC2A2}"/>
                </a:ext>
              </a:extLst>
            </p:cNvPr>
            <p:cNvGrpSpPr/>
            <p:nvPr/>
          </p:nvGrpSpPr>
          <p:grpSpPr>
            <a:xfrm>
              <a:off x="11218115" y="3091698"/>
              <a:ext cx="490631" cy="1122659"/>
              <a:chOff x="6292536" y="4783981"/>
              <a:chExt cx="345057" cy="763436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A0EF4A57-E2F8-EB40-9D4D-74F50E91E2EF}"/>
                  </a:ext>
                </a:extLst>
              </p:cNvPr>
              <p:cNvSpPr/>
              <p:nvPr/>
            </p:nvSpPr>
            <p:spPr>
              <a:xfrm>
                <a:off x="6292536" y="4783981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8778A1A-9D8D-A84E-92BD-FA1589753AA8}"/>
                  </a:ext>
                </a:extLst>
              </p:cNvPr>
              <p:cNvSpPr/>
              <p:nvPr/>
            </p:nvSpPr>
            <p:spPr>
              <a:xfrm>
                <a:off x="6292536" y="4901875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3321B199-8FE7-414B-8FE5-5206E518A76F}"/>
                  </a:ext>
                </a:extLst>
              </p:cNvPr>
              <p:cNvSpPr/>
              <p:nvPr/>
            </p:nvSpPr>
            <p:spPr>
              <a:xfrm>
                <a:off x="6292536" y="5019769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5072337-4C51-9E45-B560-0724CFC19F45}"/>
                  </a:ext>
                </a:extLst>
              </p:cNvPr>
              <p:cNvSpPr/>
              <p:nvPr/>
            </p:nvSpPr>
            <p:spPr>
              <a:xfrm>
                <a:off x="6292536" y="5137663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FDFE547-8C9C-EE40-A36A-D91BD7DAB70C}"/>
                  </a:ext>
                </a:extLst>
              </p:cNvPr>
              <p:cNvSpPr/>
              <p:nvPr/>
            </p:nvSpPr>
            <p:spPr>
              <a:xfrm>
                <a:off x="6292536" y="5255557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E7597F95-C873-354C-920C-B1341144ED8F}"/>
                  </a:ext>
                </a:extLst>
              </p:cNvPr>
              <p:cNvSpPr/>
              <p:nvPr/>
            </p:nvSpPr>
            <p:spPr>
              <a:xfrm>
                <a:off x="6292536" y="5373451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9FE8A681-2172-2B49-BB41-8A2D569BD5CD}"/>
                  </a:ext>
                </a:extLst>
              </p:cNvPr>
              <p:cNvSpPr/>
              <p:nvPr/>
            </p:nvSpPr>
            <p:spPr>
              <a:xfrm>
                <a:off x="6292536" y="5491345"/>
                <a:ext cx="345057" cy="5607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100" kern="0">
                  <a:ln w="28575"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Times" pitchFamily="2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D9C9411-33EF-7B43-991D-D2693B9A925D}"/>
                </a:ext>
              </a:extLst>
            </p:cNvPr>
            <p:cNvGrpSpPr/>
            <p:nvPr/>
          </p:nvGrpSpPr>
          <p:grpSpPr>
            <a:xfrm flipV="1">
              <a:off x="11551323" y="3100645"/>
              <a:ext cx="339612" cy="388189"/>
              <a:chOff x="4642926" y="580848"/>
              <a:chExt cx="145517" cy="247288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041A82CC-013C-D24B-8206-F691DF6754AC}"/>
                  </a:ext>
                </a:extLst>
              </p:cNvPr>
              <p:cNvGrpSpPr/>
              <p:nvPr/>
            </p:nvGrpSpPr>
            <p:grpSpPr>
              <a:xfrm>
                <a:off x="4675152" y="691495"/>
                <a:ext cx="74042" cy="129056"/>
                <a:chOff x="5008701" y="536576"/>
                <a:chExt cx="880923" cy="523339"/>
              </a:xfrm>
            </p:grpSpPr>
            <p:sp>
              <p:nvSpPr>
                <p:cNvPr id="129" name="Arc 128">
                  <a:extLst>
                    <a:ext uri="{FF2B5EF4-FFF2-40B4-BE49-F238E27FC236}">
                      <a16:creationId xmlns:a16="http://schemas.microsoft.com/office/drawing/2014/main" id="{C35C40C1-2B82-BD4F-88FD-3ABB2A757A71}"/>
                    </a:ext>
                  </a:extLst>
                </p:cNvPr>
                <p:cNvSpPr/>
                <p:nvPr/>
              </p:nvSpPr>
              <p:spPr>
                <a:xfrm>
                  <a:off x="5008701" y="536576"/>
                  <a:ext cx="880918" cy="521346"/>
                </a:xfrm>
                <a:prstGeom prst="arc">
                  <a:avLst>
                    <a:gd name="adj1" fmla="val 16200000"/>
                    <a:gd name="adj2" fmla="val 525490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w="med" len="me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100" kern="0" dirty="0">
                    <a:solidFill>
                      <a:prstClr val="black"/>
                    </a:solidFill>
                    <a:latin typeface="Times" pitchFamily="2" charset="0"/>
                  </a:endParaRPr>
                </a:p>
              </p:txBody>
            </p:sp>
            <p:sp>
              <p:nvSpPr>
                <p:cNvPr id="130" name="Arc 129">
                  <a:extLst>
                    <a:ext uri="{FF2B5EF4-FFF2-40B4-BE49-F238E27FC236}">
                      <a16:creationId xmlns:a16="http://schemas.microsoft.com/office/drawing/2014/main" id="{B536155F-1355-DD4F-B1E8-1C746CE30C02}"/>
                    </a:ext>
                  </a:extLst>
                </p:cNvPr>
                <p:cNvSpPr/>
                <p:nvPr/>
              </p:nvSpPr>
              <p:spPr>
                <a:xfrm>
                  <a:off x="5008706" y="538569"/>
                  <a:ext cx="880918" cy="521346"/>
                </a:xfrm>
                <a:prstGeom prst="arc">
                  <a:avLst>
                    <a:gd name="adj1" fmla="val 19879347"/>
                    <a:gd name="adj2" fmla="val 5412452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med" len="me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100" kern="0">
                    <a:solidFill>
                      <a:prstClr val="black"/>
                    </a:solidFill>
                    <a:latin typeface="Times" pitchFamily="2" charset="0"/>
                  </a:endParaRP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2BE9FF39-3A6D-694C-8F2E-5A62CC191DBE}"/>
                  </a:ext>
                </a:extLst>
              </p:cNvPr>
              <p:cNvGrpSpPr/>
              <p:nvPr/>
            </p:nvGrpSpPr>
            <p:grpSpPr>
              <a:xfrm>
                <a:off x="4642926" y="580848"/>
                <a:ext cx="145517" cy="247288"/>
                <a:chOff x="5008701" y="536576"/>
                <a:chExt cx="880923" cy="523339"/>
              </a:xfrm>
            </p:grpSpPr>
            <p:sp>
              <p:nvSpPr>
                <p:cNvPr id="127" name="Arc 126">
                  <a:extLst>
                    <a:ext uri="{FF2B5EF4-FFF2-40B4-BE49-F238E27FC236}">
                      <a16:creationId xmlns:a16="http://schemas.microsoft.com/office/drawing/2014/main" id="{1E0F0028-AB90-0A45-A05E-D77FE10AFDA8}"/>
                    </a:ext>
                  </a:extLst>
                </p:cNvPr>
                <p:cNvSpPr/>
                <p:nvPr/>
              </p:nvSpPr>
              <p:spPr>
                <a:xfrm>
                  <a:off x="5008701" y="536576"/>
                  <a:ext cx="880918" cy="521346"/>
                </a:xfrm>
                <a:prstGeom prst="arc">
                  <a:avLst>
                    <a:gd name="adj1" fmla="val 16200000"/>
                    <a:gd name="adj2" fmla="val 525490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w="med" len="me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100" kern="0" dirty="0">
                    <a:solidFill>
                      <a:prstClr val="black"/>
                    </a:solidFill>
                    <a:latin typeface="Times" pitchFamily="2" charset="0"/>
                  </a:endParaRPr>
                </a:p>
              </p:txBody>
            </p:sp>
            <p:sp>
              <p:nvSpPr>
                <p:cNvPr id="128" name="Arc 127">
                  <a:extLst>
                    <a:ext uri="{FF2B5EF4-FFF2-40B4-BE49-F238E27FC236}">
                      <a16:creationId xmlns:a16="http://schemas.microsoft.com/office/drawing/2014/main" id="{E62DE558-892E-1041-9F7A-874459364CB1}"/>
                    </a:ext>
                  </a:extLst>
                </p:cNvPr>
                <p:cNvSpPr/>
                <p:nvPr/>
              </p:nvSpPr>
              <p:spPr>
                <a:xfrm>
                  <a:off x="5008706" y="538569"/>
                  <a:ext cx="880918" cy="521346"/>
                </a:xfrm>
                <a:prstGeom prst="arc">
                  <a:avLst>
                    <a:gd name="adj1" fmla="val 19879347"/>
                    <a:gd name="adj2" fmla="val 5412452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med" len="me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100" kern="0">
                    <a:solidFill>
                      <a:prstClr val="black"/>
                    </a:solidFill>
                    <a:latin typeface="Times" pitchFamily="2" charset="0"/>
                  </a:endParaRPr>
                </a:p>
              </p:txBody>
            </p:sp>
          </p:grp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FC43A88-81B3-5640-A2E4-C7659114912E}"/>
                </a:ext>
              </a:extLst>
            </p:cNvPr>
            <p:cNvGrpSpPr/>
            <p:nvPr/>
          </p:nvGrpSpPr>
          <p:grpSpPr>
            <a:xfrm flipV="1">
              <a:off x="11551323" y="3620483"/>
              <a:ext cx="339612" cy="388189"/>
              <a:chOff x="4642926" y="580848"/>
              <a:chExt cx="145517" cy="247288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C46110B-F327-C043-9425-DCB44A5C86D0}"/>
                  </a:ext>
                </a:extLst>
              </p:cNvPr>
              <p:cNvGrpSpPr/>
              <p:nvPr/>
            </p:nvGrpSpPr>
            <p:grpSpPr>
              <a:xfrm>
                <a:off x="4675152" y="691495"/>
                <a:ext cx="74042" cy="129056"/>
                <a:chOff x="5008701" y="536576"/>
                <a:chExt cx="880923" cy="523339"/>
              </a:xfrm>
            </p:grpSpPr>
            <p:sp>
              <p:nvSpPr>
                <p:cNvPr id="123" name="Arc 122">
                  <a:extLst>
                    <a:ext uri="{FF2B5EF4-FFF2-40B4-BE49-F238E27FC236}">
                      <a16:creationId xmlns:a16="http://schemas.microsoft.com/office/drawing/2014/main" id="{0E25B798-0BD0-8140-8686-A3DA49A7E940}"/>
                    </a:ext>
                  </a:extLst>
                </p:cNvPr>
                <p:cNvSpPr/>
                <p:nvPr/>
              </p:nvSpPr>
              <p:spPr>
                <a:xfrm>
                  <a:off x="5008701" y="536576"/>
                  <a:ext cx="880918" cy="521346"/>
                </a:xfrm>
                <a:prstGeom prst="arc">
                  <a:avLst>
                    <a:gd name="adj1" fmla="val 16200000"/>
                    <a:gd name="adj2" fmla="val 525490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w="med" len="me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100" kern="0" dirty="0">
                    <a:solidFill>
                      <a:prstClr val="black"/>
                    </a:solidFill>
                    <a:latin typeface="Times" pitchFamily="2" charset="0"/>
                  </a:endParaRPr>
                </a:p>
              </p:txBody>
            </p:sp>
            <p:sp>
              <p:nvSpPr>
                <p:cNvPr id="124" name="Arc 123">
                  <a:extLst>
                    <a:ext uri="{FF2B5EF4-FFF2-40B4-BE49-F238E27FC236}">
                      <a16:creationId xmlns:a16="http://schemas.microsoft.com/office/drawing/2014/main" id="{638C16F7-28F4-5541-9AA3-D7747686106A}"/>
                    </a:ext>
                  </a:extLst>
                </p:cNvPr>
                <p:cNvSpPr/>
                <p:nvPr/>
              </p:nvSpPr>
              <p:spPr>
                <a:xfrm>
                  <a:off x="5008706" y="538569"/>
                  <a:ext cx="880918" cy="521346"/>
                </a:xfrm>
                <a:prstGeom prst="arc">
                  <a:avLst>
                    <a:gd name="adj1" fmla="val 19879347"/>
                    <a:gd name="adj2" fmla="val 5412452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med" len="me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100" kern="0">
                    <a:solidFill>
                      <a:prstClr val="black"/>
                    </a:solidFill>
                    <a:latin typeface="Times" pitchFamily="2" charset="0"/>
                  </a:endParaRPr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431D7F55-ACB2-FB4A-886E-5FE4F928DEB9}"/>
                  </a:ext>
                </a:extLst>
              </p:cNvPr>
              <p:cNvGrpSpPr/>
              <p:nvPr/>
            </p:nvGrpSpPr>
            <p:grpSpPr>
              <a:xfrm>
                <a:off x="4642926" y="580848"/>
                <a:ext cx="145517" cy="247288"/>
                <a:chOff x="5008701" y="536576"/>
                <a:chExt cx="880923" cy="523339"/>
              </a:xfrm>
            </p:grpSpPr>
            <p:sp>
              <p:nvSpPr>
                <p:cNvPr id="121" name="Arc 120">
                  <a:extLst>
                    <a:ext uri="{FF2B5EF4-FFF2-40B4-BE49-F238E27FC236}">
                      <a16:creationId xmlns:a16="http://schemas.microsoft.com/office/drawing/2014/main" id="{CAECB5E0-24B9-694F-A947-4F61CDDD63D2}"/>
                    </a:ext>
                  </a:extLst>
                </p:cNvPr>
                <p:cNvSpPr/>
                <p:nvPr/>
              </p:nvSpPr>
              <p:spPr>
                <a:xfrm>
                  <a:off x="5008701" y="536576"/>
                  <a:ext cx="880918" cy="521346"/>
                </a:xfrm>
                <a:prstGeom prst="arc">
                  <a:avLst>
                    <a:gd name="adj1" fmla="val 16200000"/>
                    <a:gd name="adj2" fmla="val 525490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w="med" len="me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100" kern="0" dirty="0">
                    <a:solidFill>
                      <a:prstClr val="black"/>
                    </a:solidFill>
                    <a:latin typeface="Times" pitchFamily="2" charset="0"/>
                  </a:endParaRPr>
                </a:p>
              </p:txBody>
            </p:sp>
            <p:sp>
              <p:nvSpPr>
                <p:cNvPr id="122" name="Arc 121">
                  <a:extLst>
                    <a:ext uri="{FF2B5EF4-FFF2-40B4-BE49-F238E27FC236}">
                      <a16:creationId xmlns:a16="http://schemas.microsoft.com/office/drawing/2014/main" id="{F5B0A82B-21A7-3E4C-9867-09482CBE7D4E}"/>
                    </a:ext>
                  </a:extLst>
                </p:cNvPr>
                <p:cNvSpPr/>
                <p:nvPr/>
              </p:nvSpPr>
              <p:spPr>
                <a:xfrm>
                  <a:off x="5008706" y="538569"/>
                  <a:ext cx="880918" cy="521346"/>
                </a:xfrm>
                <a:prstGeom prst="arc">
                  <a:avLst>
                    <a:gd name="adj1" fmla="val 19879347"/>
                    <a:gd name="adj2" fmla="val 5412452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triangle" w="med" len="me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100" kern="0">
                    <a:solidFill>
                      <a:prstClr val="black"/>
                    </a:solidFill>
                    <a:latin typeface="Times" pitchFamily="2" charset="0"/>
                  </a:endParaRPr>
                </a:p>
              </p:txBody>
            </p:sp>
          </p:grp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B4106A8-40ED-1848-AC0A-96635A61C0EA}"/>
                </a:ext>
              </a:extLst>
            </p:cNvPr>
            <p:cNvSpPr/>
            <p:nvPr/>
          </p:nvSpPr>
          <p:spPr>
            <a:xfrm>
              <a:off x="7021155" y="4094428"/>
              <a:ext cx="598432" cy="335691"/>
            </a:xfrm>
            <a:prstGeom prst="rect">
              <a:avLst/>
            </a:prstGeom>
            <a:solidFill>
              <a:sysClr val="window" lastClr="FFFFFF">
                <a:lumMod val="95000"/>
                <a:alpha val="8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100" kern="0">
                <a:solidFill>
                  <a:prstClr val="white"/>
                </a:solidFill>
                <a:latin typeface="Times" pitchFamily="2" charset="0"/>
              </a:endParaRPr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945948EE-EDCC-BE46-8B2E-0C80EDD3B955}"/>
                </a:ext>
              </a:extLst>
            </p:cNvPr>
            <p:cNvSpPr/>
            <p:nvPr/>
          </p:nvSpPr>
          <p:spPr>
            <a:xfrm>
              <a:off x="10702936" y="375939"/>
              <a:ext cx="565264" cy="388189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Times" pitchFamily="2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90DC19B5-7B6A-A14A-BD1E-65DD4AD9A163}"/>
                </a:ext>
              </a:extLst>
            </p:cNvPr>
            <p:cNvSpPr/>
            <p:nvPr/>
          </p:nvSpPr>
          <p:spPr>
            <a:xfrm>
              <a:off x="8425122" y="4273910"/>
              <a:ext cx="565264" cy="388189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Times" pitchFamily="2" charset="0"/>
                  <a:cs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58040A5E-92B4-2449-B5A9-392ECB90BC7B}"/>
                </a:ext>
              </a:extLst>
            </p:cNvPr>
            <p:cNvSpPr/>
            <p:nvPr/>
          </p:nvSpPr>
          <p:spPr>
            <a:xfrm>
              <a:off x="11494189" y="4282023"/>
              <a:ext cx="565264" cy="388189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Times" pitchFamily="2" charset="0"/>
                  <a:cs typeface="Times New Roman" panose="02020603050405020304" pitchFamily="18" charset="0"/>
                </a:rPr>
                <a:t>(f)</a:t>
              </a: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C14053E9-FA39-EC49-A56D-A7DE7CB3BCA2}"/>
              </a:ext>
            </a:extLst>
          </p:cNvPr>
          <p:cNvSpPr txBox="1"/>
          <p:nvPr/>
        </p:nvSpPr>
        <p:spPr>
          <a:xfrm>
            <a:off x="2482126" y="1627448"/>
            <a:ext cx="196004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Content Encoder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02C1B03-B44E-7441-A860-1F5ED7E65352}"/>
              </a:ext>
            </a:extLst>
          </p:cNvPr>
          <p:cNvSpPr txBox="1"/>
          <p:nvPr/>
        </p:nvSpPr>
        <p:spPr>
          <a:xfrm>
            <a:off x="2443068" y="4820833"/>
            <a:ext cx="196004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Speaker Encoder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4B285C8-0E75-FC49-9518-CC35FADC2C77}"/>
              </a:ext>
            </a:extLst>
          </p:cNvPr>
          <p:cNvSpPr txBox="1"/>
          <p:nvPr/>
        </p:nvSpPr>
        <p:spPr>
          <a:xfrm>
            <a:off x="5861570" y="1627448"/>
            <a:ext cx="196004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Decoder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6A86A3C-46E0-7D40-B608-647FDF8A48D8}"/>
              </a:ext>
            </a:extLst>
          </p:cNvPr>
          <p:cNvSpPr txBox="1"/>
          <p:nvPr/>
        </p:nvSpPr>
        <p:spPr>
          <a:xfrm>
            <a:off x="8776632" y="1355558"/>
            <a:ext cx="196004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Spectrogram Inverter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5D6D971-B39C-A541-A716-9A53F4B37114}"/>
              </a:ext>
            </a:extLst>
          </p:cNvPr>
          <p:cNvSpPr/>
          <p:nvPr/>
        </p:nvSpPr>
        <p:spPr bwMode="auto">
          <a:xfrm>
            <a:off x="3419912" y="1910750"/>
            <a:ext cx="1906551" cy="16544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endParaRPr lang="en-US" sz="2200">
              <a:solidFill>
                <a:srgbClr val="00B2E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11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063552" y="404664"/>
            <a:ext cx="7772400" cy="87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Conventional Many-to-many Conversion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D0F35FDA-13C2-494E-904B-75B9C800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641" y="1556793"/>
            <a:ext cx="8034222" cy="440769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Segoe UI Light" panose="020B0502040204020203" pitchFamily="34" charset="0"/>
              </a:rPr>
              <a:t>To hear is to believe</a:t>
            </a:r>
          </a:p>
          <a:p>
            <a:r>
              <a:rPr lang="en-US" sz="2400" dirty="0">
                <a:latin typeface="Segoe UI Light" panose="020B0502040204020203" pitchFamily="34" charset="0"/>
              </a:rPr>
              <a:t>Here are the reference speakers, in their own voices:</a:t>
            </a:r>
          </a:p>
          <a:p>
            <a:endParaRPr lang="en-US" sz="2400" dirty="0">
              <a:latin typeface="Segoe UI Light" panose="020B0502040204020203" pitchFamily="34" charset="0"/>
            </a:endParaRPr>
          </a:p>
          <a:p>
            <a:endParaRPr lang="en-US" sz="2400" dirty="0">
              <a:latin typeface="Segoe UI Light" panose="020B0502040204020203" pitchFamily="34" charset="0"/>
            </a:endParaRPr>
          </a:p>
          <a:p>
            <a:endParaRPr lang="en-US" sz="2400" dirty="0">
              <a:latin typeface="Segoe UI Light" panose="020B0502040204020203" pitchFamily="34" charset="0"/>
            </a:endParaRPr>
          </a:p>
          <a:p>
            <a:r>
              <a:rPr lang="en-US" sz="2400" dirty="0">
                <a:latin typeface="Segoe UI Light" panose="020B0502040204020203" pitchFamily="34" charset="0"/>
              </a:rPr>
              <a:t>Adversarial game: Utterance will be “Please call Stella.”  All three (T1, T2, and T3) are resynthesized from the content code of one (T1, T2, or T3).  Which one?</a:t>
            </a:r>
          </a:p>
          <a:p>
            <a:r>
              <a:rPr lang="en-US" sz="2400" dirty="0">
                <a:latin typeface="Segoe UI Light" panose="020B0502040204020203" pitchFamily="34" charset="0"/>
              </a:rPr>
              <a:t>Who is Sa? T1, T2 or T3?</a:t>
            </a:r>
          </a:p>
          <a:p>
            <a:r>
              <a:rPr lang="en-US" sz="2400" dirty="0">
                <a:latin typeface="Segoe UI Light" panose="020B0502040204020203" pitchFamily="34" charset="0"/>
              </a:rPr>
              <a:t>Who is Sb? T1, T2 or T3?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532C715-F92C-2245-97B9-CED64BB28773}"/>
              </a:ext>
            </a:extLst>
          </p:cNvPr>
          <p:cNvGraphicFramePr>
            <a:graphicFrameLocks noGrp="1"/>
          </p:cNvGraphicFramePr>
          <p:nvPr/>
        </p:nvGraphicFramePr>
        <p:xfrm>
          <a:off x="2711624" y="2564904"/>
          <a:ext cx="60960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378941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4083991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6282282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21938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842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58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866279"/>
                  </a:ext>
                </a:extLst>
              </a:tr>
            </a:tbl>
          </a:graphicData>
        </a:graphic>
      </p:graphicFrame>
      <p:pic>
        <p:nvPicPr>
          <p:cNvPr id="8" name="p225_002">
            <a:hlinkClick r:id="" action="ppaction://media"/>
            <a:extLst>
              <a:ext uri="{FF2B5EF4-FFF2-40B4-BE49-F238E27FC236}">
                <a16:creationId xmlns:a16="http://schemas.microsoft.com/office/drawing/2014/main" id="{63CF3D9A-3512-B64D-9749-5F2E654569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4861630" y="2525418"/>
            <a:ext cx="402336" cy="402336"/>
          </a:xfrm>
          <a:prstGeom prst="rect">
            <a:avLst/>
          </a:prstGeom>
        </p:spPr>
      </p:pic>
      <p:pic>
        <p:nvPicPr>
          <p:cNvPr id="9" name="p226_002">
            <a:hlinkClick r:id="" action="ppaction://media"/>
            <a:extLst>
              <a:ext uri="{FF2B5EF4-FFF2-40B4-BE49-F238E27FC236}">
                <a16:creationId xmlns:a16="http://schemas.microsoft.com/office/drawing/2014/main" id="{9F040CBC-3BBD-584D-ABE5-3BDAB53920B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445425" y="2545400"/>
            <a:ext cx="402336" cy="402336"/>
          </a:xfrm>
          <a:prstGeom prst="rect">
            <a:avLst/>
          </a:prstGeom>
        </p:spPr>
      </p:pic>
      <p:pic>
        <p:nvPicPr>
          <p:cNvPr id="10" name="p228_002">
            <a:hlinkClick r:id="" action="ppaction://media"/>
            <a:extLst>
              <a:ext uri="{FF2B5EF4-FFF2-40B4-BE49-F238E27FC236}">
                <a16:creationId xmlns:a16="http://schemas.microsoft.com/office/drawing/2014/main" id="{D7E005BE-735F-B046-A91C-5B0A16AD206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942351" y="2545400"/>
            <a:ext cx="402336" cy="402336"/>
          </a:xfrm>
          <a:prstGeom prst="rect">
            <a:avLst/>
          </a:prstGeom>
        </p:spPr>
      </p:pic>
      <p:pic>
        <p:nvPicPr>
          <p:cNvPr id="14" name="p226_p225_1000000">
            <a:hlinkClick r:id="" action="ppaction://media"/>
            <a:extLst>
              <a:ext uri="{FF2B5EF4-FFF2-40B4-BE49-F238E27FC236}">
                <a16:creationId xmlns:a16="http://schemas.microsoft.com/office/drawing/2014/main" id="{533DF506-BC47-2049-A1D0-8EFEC32A7AE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4666356" y="3295497"/>
            <a:ext cx="402336" cy="402336"/>
          </a:xfrm>
          <a:prstGeom prst="rect">
            <a:avLst/>
          </a:prstGeom>
        </p:spPr>
      </p:pic>
      <p:pic>
        <p:nvPicPr>
          <p:cNvPr id="15" name="p226_p226_1000000">
            <a:hlinkClick r:id="" action="ppaction://media"/>
            <a:extLst>
              <a:ext uri="{FF2B5EF4-FFF2-40B4-BE49-F238E27FC236}">
                <a16:creationId xmlns:a16="http://schemas.microsoft.com/office/drawing/2014/main" id="{A61FB50E-8CFA-6B4E-8150-2413CEC3785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213537" y="3274346"/>
            <a:ext cx="402336" cy="402336"/>
          </a:xfrm>
          <a:prstGeom prst="rect">
            <a:avLst/>
          </a:prstGeom>
        </p:spPr>
      </p:pic>
      <p:pic>
        <p:nvPicPr>
          <p:cNvPr id="16" name="p226_p228_1000000">
            <a:hlinkClick r:id="" action="ppaction://media"/>
            <a:extLst>
              <a:ext uri="{FF2B5EF4-FFF2-40B4-BE49-F238E27FC236}">
                <a16:creationId xmlns:a16="http://schemas.microsoft.com/office/drawing/2014/main" id="{6247DAE5-59D4-8A4F-811D-9303203FEBD4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717277" y="3274029"/>
            <a:ext cx="402336" cy="402336"/>
          </a:xfrm>
          <a:prstGeom prst="rect">
            <a:avLst/>
          </a:prstGeom>
        </p:spPr>
      </p:pic>
      <p:pic>
        <p:nvPicPr>
          <p:cNvPr id="17" name="p228_p225_1000000">
            <a:hlinkClick r:id="" action="ppaction://media"/>
            <a:extLst>
              <a:ext uri="{FF2B5EF4-FFF2-40B4-BE49-F238E27FC236}">
                <a16:creationId xmlns:a16="http://schemas.microsoft.com/office/drawing/2014/main" id="{BB038FA0-E737-544D-B2DD-A8EB5063A774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4667582" y="2901802"/>
            <a:ext cx="402336" cy="402336"/>
          </a:xfrm>
          <a:prstGeom prst="rect">
            <a:avLst/>
          </a:prstGeom>
        </p:spPr>
      </p:pic>
      <p:pic>
        <p:nvPicPr>
          <p:cNvPr id="18" name="p228_p226_1000000">
            <a:hlinkClick r:id="" action="ppaction://media"/>
            <a:extLst>
              <a:ext uri="{FF2B5EF4-FFF2-40B4-BE49-F238E27FC236}">
                <a16:creationId xmlns:a16="http://schemas.microsoft.com/office/drawing/2014/main" id="{B5F7F6E4-967F-3143-AEC5-8C7D0566C92E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221602" y="2932616"/>
            <a:ext cx="402336" cy="402336"/>
          </a:xfrm>
          <a:prstGeom prst="rect">
            <a:avLst/>
          </a:prstGeom>
        </p:spPr>
      </p:pic>
      <p:pic>
        <p:nvPicPr>
          <p:cNvPr id="19" name="p228_p228_1000000">
            <a:hlinkClick r:id="" action="ppaction://media"/>
            <a:extLst>
              <a:ext uri="{FF2B5EF4-FFF2-40B4-BE49-F238E27FC236}">
                <a16:creationId xmlns:a16="http://schemas.microsoft.com/office/drawing/2014/main" id="{35042F1B-483A-6B44-B4F3-DA0FB0B45BE6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720989" y="2909466"/>
            <a:ext cx="402336" cy="40233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>
            <a:off x="4888107" y="4960424"/>
            <a:ext cx="358018" cy="360040"/>
          </a:xfrm>
          <a:prstGeom prst="rect">
            <a:avLst/>
          </a:pr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161961" y="5416563"/>
            <a:ext cx="358018" cy="360040"/>
          </a:xfrm>
          <a:prstGeom prst="rect">
            <a:avLst/>
          </a:pr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829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00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4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00"/>
                                      </p:to>
                                    </p:animClr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28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00"/>
                                      </p:to>
                                    </p:animClr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00"/>
                                      </p:to>
                                    </p:animClr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42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00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142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00"/>
                                      </p:to>
                                    </p:animClr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142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00"/>
                                      </p:to>
                                    </p:animClr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12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00"/>
                                      </p:to>
                                    </p:animClr>
                                    <p:set>
                                      <p:cBhvr>
                                        <p:cTn id="8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1" dur="12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00"/>
                                      </p:to>
                                    </p:animClr>
                                    <p:set>
                                      <p:cBhvr>
                                        <p:cTn id="9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9" dur="12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11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12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13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 uiExpand="1" build="p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063552" y="404664"/>
            <a:ext cx="7772400" cy="87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Conventional Many-to-many Conversion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D0F35FDA-13C2-494E-904B-75B9C800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67" y="1438237"/>
            <a:ext cx="8394171" cy="766628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Segoe UI Light" panose="020B0502040204020203" pitchFamily="34" charset="0"/>
              </a:rPr>
              <a:t>Mean Opinion Score (MOS): 1-5 on the quality of speech</a:t>
            </a:r>
          </a:p>
          <a:p>
            <a:r>
              <a:rPr lang="en-US" sz="2000" dirty="0">
                <a:latin typeface="Segoe UI Light" panose="020B0502040204020203" pitchFamily="34" charset="0"/>
              </a:rPr>
              <a:t>Similarity Score: 1-5 on the similarity of a conversion-target pair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1498A1-72A0-1240-B8AC-0F9182F923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79" y="2546454"/>
            <a:ext cx="3279409" cy="19332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A700C1-1F42-1346-A1C4-8085EB5A94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603" y="2597226"/>
            <a:ext cx="3155685" cy="18824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ED0A16-46F6-E146-8DDD-AEA659D976F9}"/>
              </a:ext>
            </a:extLst>
          </p:cNvPr>
          <p:cNvSpPr txBox="1"/>
          <p:nvPr/>
        </p:nvSpPr>
        <p:spPr>
          <a:xfrm>
            <a:off x="3870992" y="2273271"/>
            <a:ext cx="106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DE623-6C8F-8348-84BC-4EB37EC0F98C}"/>
              </a:ext>
            </a:extLst>
          </p:cNvPr>
          <p:cNvSpPr txBox="1"/>
          <p:nvPr/>
        </p:nvSpPr>
        <p:spPr>
          <a:xfrm>
            <a:off x="7427419" y="2273271"/>
            <a:ext cx="127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4B23BD-EEB2-DC4A-A11F-5363F0A35EF0}"/>
              </a:ext>
            </a:extLst>
          </p:cNvPr>
          <p:cNvGrpSpPr/>
          <p:nvPr/>
        </p:nvGrpSpPr>
        <p:grpSpPr>
          <a:xfrm>
            <a:off x="2870651" y="4643844"/>
            <a:ext cx="2459736" cy="369332"/>
            <a:chOff x="1399032" y="601718"/>
            <a:chExt cx="2459736" cy="36933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C525ADF-3DB1-FC44-8FB6-A045658BBCFA}"/>
                </a:ext>
              </a:extLst>
            </p:cNvPr>
            <p:cNvSpPr/>
            <p:nvPr/>
          </p:nvSpPr>
          <p:spPr>
            <a:xfrm>
              <a:off x="1399032" y="649224"/>
              <a:ext cx="274320" cy="274320"/>
            </a:xfrm>
            <a:prstGeom prst="rect">
              <a:avLst/>
            </a:prstGeom>
            <a:solidFill>
              <a:srgbClr val="31315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F06EA0-FD0C-F849-A2F5-8BD93ABEB671}"/>
                </a:ext>
              </a:extLst>
            </p:cNvPr>
            <p:cNvSpPr txBox="1"/>
            <p:nvPr/>
          </p:nvSpPr>
          <p:spPr>
            <a:xfrm>
              <a:off x="1673352" y="601718"/>
              <a:ext cx="2185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 err="1">
                  <a:solidFill>
                    <a:prstClr val="black"/>
                  </a:solidFill>
                  <a:latin typeface="Times" pitchFamily="2" charset="0"/>
                </a:rPr>
                <a:t>AutoVC</a:t>
              </a:r>
              <a:endParaRPr lang="en-US" kern="0" dirty="0">
                <a:solidFill>
                  <a:prstClr val="black"/>
                </a:solidFill>
                <a:latin typeface="Times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4227DB9-22C1-3442-9F0D-394B92284405}"/>
              </a:ext>
            </a:extLst>
          </p:cNvPr>
          <p:cNvGrpSpPr/>
          <p:nvPr/>
        </p:nvGrpSpPr>
        <p:grpSpPr>
          <a:xfrm>
            <a:off x="4295591" y="4643844"/>
            <a:ext cx="2459736" cy="369332"/>
            <a:chOff x="1399032" y="601718"/>
            <a:chExt cx="2459736" cy="36933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C462289-BABC-814E-BFEB-AC7F9DF6275F}"/>
                </a:ext>
              </a:extLst>
            </p:cNvPr>
            <p:cNvSpPr/>
            <p:nvPr/>
          </p:nvSpPr>
          <p:spPr>
            <a:xfrm>
              <a:off x="1399032" y="649224"/>
              <a:ext cx="274320" cy="274320"/>
            </a:xfrm>
            <a:prstGeom prst="rect">
              <a:avLst/>
            </a:prstGeom>
            <a:solidFill>
              <a:srgbClr val="637883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480C26-3A03-B743-914D-87B764420EC0}"/>
                </a:ext>
              </a:extLst>
            </p:cNvPr>
            <p:cNvSpPr txBox="1"/>
            <p:nvPr/>
          </p:nvSpPr>
          <p:spPr>
            <a:xfrm>
              <a:off x="1673352" y="601718"/>
              <a:ext cx="2185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>
                  <a:solidFill>
                    <a:prstClr val="black"/>
                  </a:solidFill>
                  <a:latin typeface="Times" pitchFamily="2" charset="0"/>
                </a:rPr>
                <a:t>AutoVC-one-hot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8CAC81-E165-6346-9244-CE03BAE043E4}"/>
              </a:ext>
            </a:extLst>
          </p:cNvPr>
          <p:cNvGrpSpPr/>
          <p:nvPr/>
        </p:nvGrpSpPr>
        <p:grpSpPr>
          <a:xfrm>
            <a:off x="6406331" y="4643844"/>
            <a:ext cx="2459736" cy="369332"/>
            <a:chOff x="1399032" y="601718"/>
            <a:chExt cx="2459736" cy="36933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0DA7F7B-7F0C-B14F-85EF-23C36C029419}"/>
                </a:ext>
              </a:extLst>
            </p:cNvPr>
            <p:cNvSpPr/>
            <p:nvPr/>
          </p:nvSpPr>
          <p:spPr>
            <a:xfrm>
              <a:off x="1399032" y="649224"/>
              <a:ext cx="274320" cy="274320"/>
            </a:xfrm>
            <a:prstGeom prst="rect">
              <a:avLst/>
            </a:prstGeom>
            <a:solidFill>
              <a:srgbClr val="9DB5B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8C8E86-F42F-C641-8B08-5201C4A547CE}"/>
                </a:ext>
              </a:extLst>
            </p:cNvPr>
            <p:cNvSpPr txBox="1"/>
            <p:nvPr/>
          </p:nvSpPr>
          <p:spPr>
            <a:xfrm>
              <a:off x="1673352" y="601718"/>
              <a:ext cx="2185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>
                  <a:solidFill>
                    <a:prstClr val="black"/>
                  </a:solidFill>
                  <a:latin typeface="Times" pitchFamily="2" charset="0"/>
                </a:rPr>
                <a:t>StarGAN</a:t>
              </a:r>
              <a:r>
                <a:rPr lang="en-US" kern="0" baseline="30000" dirty="0">
                  <a:solidFill>
                    <a:prstClr val="black"/>
                  </a:solidFill>
                  <a:latin typeface="Times" pitchFamily="2" charset="0"/>
                </a:rPr>
                <a:t>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BDBA153-89F5-3D46-8B29-AFB9EDD7B0F2}"/>
              </a:ext>
            </a:extLst>
          </p:cNvPr>
          <p:cNvGrpSpPr/>
          <p:nvPr/>
        </p:nvGrpSpPr>
        <p:grpSpPr>
          <a:xfrm>
            <a:off x="8105591" y="4643844"/>
            <a:ext cx="2459736" cy="369332"/>
            <a:chOff x="1399032" y="601718"/>
            <a:chExt cx="2459736" cy="36933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BCFB9C4-52F9-914F-822B-9E75BC9B6942}"/>
                </a:ext>
              </a:extLst>
            </p:cNvPr>
            <p:cNvSpPr/>
            <p:nvPr/>
          </p:nvSpPr>
          <p:spPr>
            <a:xfrm>
              <a:off x="1399032" y="649224"/>
              <a:ext cx="274320" cy="274320"/>
            </a:xfrm>
            <a:prstGeom prst="rect">
              <a:avLst/>
            </a:prstGeom>
            <a:solidFill>
              <a:srgbClr val="DEE6E6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080C7E-868F-164D-8C45-A5CE9CFE2EEF}"/>
                </a:ext>
              </a:extLst>
            </p:cNvPr>
            <p:cNvSpPr txBox="1"/>
            <p:nvPr/>
          </p:nvSpPr>
          <p:spPr>
            <a:xfrm>
              <a:off x="1673352" y="601718"/>
              <a:ext cx="2185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>
                  <a:solidFill>
                    <a:prstClr val="black"/>
                  </a:solidFill>
                  <a:latin typeface="Times" pitchFamily="2" charset="0"/>
                </a:rPr>
                <a:t>Chou et. al.</a:t>
              </a:r>
              <a:r>
                <a:rPr lang="en-US" kern="0" baseline="30000" dirty="0">
                  <a:solidFill>
                    <a:prstClr val="black"/>
                  </a:solidFill>
                  <a:latin typeface="Times" pitchFamily="2" charset="0"/>
                </a:rPr>
                <a:t>2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28F541D-031C-41A4-95B6-24685141EF3A}"/>
              </a:ext>
            </a:extLst>
          </p:cNvPr>
          <p:cNvSpPr txBox="1"/>
          <p:nvPr/>
        </p:nvSpPr>
        <p:spPr>
          <a:xfrm>
            <a:off x="2233352" y="5210616"/>
            <a:ext cx="7772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StarGAN-VC: Non-parallel many-to-many voice conversion with star generative adversarial networks</a:t>
            </a:r>
          </a:p>
          <a:p>
            <a:r>
              <a:rPr lang="en-US" baseline="30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Multi-target Voice Conversion without Parallel Data by </a:t>
            </a:r>
            <a:r>
              <a:rPr lang="en-US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Adversarially</a:t>
            </a: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Learning Disentangled Audio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559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3" grpId="0"/>
      <p:bldP spid="24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063552" y="218920"/>
            <a:ext cx="7772400" cy="87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Zero-shot Conversion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D0F35FDA-13C2-494E-904B-75B9C800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911212"/>
            <a:ext cx="9407525" cy="5029200"/>
          </a:xfrm>
        </p:spPr>
        <p:txBody>
          <a:bodyPr/>
          <a:lstStyle/>
          <a:p>
            <a:r>
              <a:rPr lang="en-US" sz="2400" dirty="0">
                <a:latin typeface="Segoe UI Light" panose="020B0502040204020203" pitchFamily="34" charset="0"/>
              </a:rPr>
              <a:t>The first zero-shot voice conversion framework (”unseen” = </a:t>
            </a:r>
            <a:r>
              <a:rPr lang="en-US" sz="2400" dirty="0" err="1">
                <a:latin typeface="Segoe UI Light" panose="020B0502040204020203" pitchFamily="34" charset="0"/>
              </a:rPr>
              <a:t>AutoVC</a:t>
            </a:r>
            <a:r>
              <a:rPr lang="en-US" sz="2400" dirty="0">
                <a:latin typeface="Segoe UI Light" panose="020B0502040204020203" pitchFamily="34" charset="0"/>
              </a:rPr>
              <a:t> has never seen audio of this speaker, only his/her speaker ID vector)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400" dirty="0">
                <a:latin typeface="Segoe UI Light" panose="020B0502040204020203" pitchFamily="34" charset="0"/>
              </a:rPr>
              <a:t>Subjective Evaluation</a:t>
            </a:r>
          </a:p>
          <a:p>
            <a:endParaRPr lang="en-US" sz="20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32C715-F92C-2245-97B9-CED64BB28773}"/>
              </a:ext>
            </a:extLst>
          </p:cNvPr>
          <p:cNvGraphicFramePr>
            <a:graphicFrameLocks noGrp="1"/>
          </p:cNvGraphicFramePr>
          <p:nvPr/>
        </p:nvGraphicFramePr>
        <p:xfrm>
          <a:off x="2200981" y="1772816"/>
          <a:ext cx="757043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14086">
                  <a:extLst>
                    <a:ext uri="{9D8B030D-6E8A-4147-A177-3AD203B41FA5}">
                      <a16:colId xmlns:a16="http://schemas.microsoft.com/office/drawing/2014/main" val="2323789410"/>
                    </a:ext>
                  </a:extLst>
                </a:gridCol>
                <a:gridCol w="1514086">
                  <a:extLst>
                    <a:ext uri="{9D8B030D-6E8A-4147-A177-3AD203B41FA5}">
                      <a16:colId xmlns:a16="http://schemas.microsoft.com/office/drawing/2014/main" val="1940839913"/>
                    </a:ext>
                  </a:extLst>
                </a:gridCol>
                <a:gridCol w="1514086">
                  <a:extLst>
                    <a:ext uri="{9D8B030D-6E8A-4147-A177-3AD203B41FA5}">
                      <a16:colId xmlns:a16="http://schemas.microsoft.com/office/drawing/2014/main" val="3462822826"/>
                    </a:ext>
                  </a:extLst>
                </a:gridCol>
                <a:gridCol w="1514086">
                  <a:extLst>
                    <a:ext uri="{9D8B030D-6E8A-4147-A177-3AD203B41FA5}">
                      <a16:colId xmlns:a16="http://schemas.microsoft.com/office/drawing/2014/main" val="3821938597"/>
                    </a:ext>
                  </a:extLst>
                </a:gridCol>
                <a:gridCol w="1514086">
                  <a:extLst>
                    <a:ext uri="{9D8B030D-6E8A-4147-A177-3AD203B41FA5}">
                      <a16:colId xmlns:a16="http://schemas.microsoft.com/office/drawing/2014/main" val="3393874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Seen 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Seen F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Unseen 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Unseen F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842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Unseen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58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Unseen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866279"/>
                  </a:ext>
                </a:extLst>
              </a:tr>
            </a:tbl>
          </a:graphicData>
        </a:graphic>
      </p:graphicFrame>
      <p:pic>
        <p:nvPicPr>
          <p:cNvPr id="7" name="p252_p225_1000000">
            <a:hlinkClick r:id="" action="ppaction://media"/>
            <a:extLst>
              <a:ext uri="{FF2B5EF4-FFF2-40B4-BE49-F238E27FC236}">
                <a16:creationId xmlns:a16="http://schemas.microsoft.com/office/drawing/2014/main" id="{F30EEC8D-3C08-5240-ADA0-05403241D6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5887245" y="2127908"/>
            <a:ext cx="402336" cy="402336"/>
          </a:xfrm>
          <a:prstGeom prst="rect">
            <a:avLst/>
          </a:prstGeom>
        </p:spPr>
      </p:pic>
      <p:pic>
        <p:nvPicPr>
          <p:cNvPr id="8" name="p252_p252_1000000">
            <a:hlinkClick r:id="" action="ppaction://media"/>
            <a:extLst>
              <a:ext uri="{FF2B5EF4-FFF2-40B4-BE49-F238E27FC236}">
                <a16:creationId xmlns:a16="http://schemas.microsoft.com/office/drawing/2014/main" id="{F6A54440-D1AE-2D43-81B7-99FDD883330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7344887" y="2127908"/>
            <a:ext cx="402336" cy="402336"/>
          </a:xfrm>
          <a:prstGeom prst="rect">
            <a:avLst/>
          </a:prstGeom>
        </p:spPr>
      </p:pic>
      <p:pic>
        <p:nvPicPr>
          <p:cNvPr id="9" name="p252_p261_1000000">
            <a:hlinkClick r:id="" action="ppaction://media"/>
            <a:extLst>
              <a:ext uri="{FF2B5EF4-FFF2-40B4-BE49-F238E27FC236}">
                <a16:creationId xmlns:a16="http://schemas.microsoft.com/office/drawing/2014/main" id="{F54C33CA-DACA-7F4B-99E2-301B6824B40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8833284" y="2127908"/>
            <a:ext cx="402336" cy="402336"/>
          </a:xfrm>
          <a:prstGeom prst="rect">
            <a:avLst/>
          </a:prstGeom>
        </p:spPr>
      </p:pic>
      <p:pic>
        <p:nvPicPr>
          <p:cNvPr id="10" name="p261_p225_1000000">
            <a:hlinkClick r:id="" action="ppaction://media"/>
            <a:extLst>
              <a:ext uri="{FF2B5EF4-FFF2-40B4-BE49-F238E27FC236}">
                <a16:creationId xmlns:a16="http://schemas.microsoft.com/office/drawing/2014/main" id="{5847C0EA-9A34-EC45-AC8D-2F10CF8180F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5887245" y="2483000"/>
            <a:ext cx="402336" cy="402336"/>
          </a:xfrm>
          <a:prstGeom prst="rect">
            <a:avLst/>
          </a:prstGeom>
        </p:spPr>
      </p:pic>
      <p:pic>
        <p:nvPicPr>
          <p:cNvPr id="11" name="p261_p252_1000000">
            <a:hlinkClick r:id="" action="ppaction://media"/>
            <a:extLst>
              <a:ext uri="{FF2B5EF4-FFF2-40B4-BE49-F238E27FC236}">
                <a16:creationId xmlns:a16="http://schemas.microsoft.com/office/drawing/2014/main" id="{EA07CD27-E116-2E4F-A0C7-FA102421D577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7336973" y="2501916"/>
            <a:ext cx="402336" cy="402336"/>
          </a:xfrm>
          <a:prstGeom prst="rect">
            <a:avLst/>
          </a:prstGeom>
        </p:spPr>
      </p:pic>
      <p:pic>
        <p:nvPicPr>
          <p:cNvPr id="12" name="p261_p261_1000000">
            <a:hlinkClick r:id="" action="ppaction://media"/>
            <a:extLst>
              <a:ext uri="{FF2B5EF4-FFF2-40B4-BE49-F238E27FC236}">
                <a16:creationId xmlns:a16="http://schemas.microsoft.com/office/drawing/2014/main" id="{2A06BF33-06A4-5840-A570-769FF6632C60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8833284" y="2483000"/>
            <a:ext cx="402336" cy="402336"/>
          </a:xfrm>
          <a:prstGeom prst="rect">
            <a:avLst/>
          </a:prstGeom>
        </p:spPr>
      </p:pic>
      <p:pic>
        <p:nvPicPr>
          <p:cNvPr id="13" name="p225_002">
            <a:hlinkClick r:id="" action="ppaction://media"/>
            <a:extLst>
              <a:ext uri="{FF2B5EF4-FFF2-40B4-BE49-F238E27FC236}">
                <a16:creationId xmlns:a16="http://schemas.microsoft.com/office/drawing/2014/main" id="{39201224-FEA8-B449-A4E8-06DF0587213D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6258826" y="1760531"/>
            <a:ext cx="402336" cy="402336"/>
          </a:xfrm>
          <a:prstGeom prst="rect">
            <a:avLst/>
          </a:prstGeom>
        </p:spPr>
      </p:pic>
      <p:pic>
        <p:nvPicPr>
          <p:cNvPr id="14" name="p252_p226_1000000">
            <a:hlinkClick r:id="" action="ppaction://media"/>
            <a:extLst>
              <a:ext uri="{FF2B5EF4-FFF2-40B4-BE49-F238E27FC236}">
                <a16:creationId xmlns:a16="http://schemas.microsoft.com/office/drawing/2014/main" id="{5EAC8239-9935-BC44-8983-9448AEE04BF6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4337177" y="2136021"/>
            <a:ext cx="402336" cy="402336"/>
          </a:xfrm>
          <a:prstGeom prst="rect">
            <a:avLst/>
          </a:prstGeom>
        </p:spPr>
      </p:pic>
      <p:pic>
        <p:nvPicPr>
          <p:cNvPr id="15" name="p261_p226_1000000">
            <a:hlinkClick r:id="" action="ppaction://media"/>
            <a:extLst>
              <a:ext uri="{FF2B5EF4-FFF2-40B4-BE49-F238E27FC236}">
                <a16:creationId xmlns:a16="http://schemas.microsoft.com/office/drawing/2014/main" id="{F9F5F243-695C-F543-A9A5-B63888BA8DC9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4335321" y="2499245"/>
            <a:ext cx="402336" cy="402336"/>
          </a:xfrm>
          <a:prstGeom prst="rect">
            <a:avLst/>
          </a:prstGeom>
        </p:spPr>
      </p:pic>
      <p:pic>
        <p:nvPicPr>
          <p:cNvPr id="16" name="p226_002">
            <a:hlinkClick r:id="" action="ppaction://media"/>
            <a:extLst>
              <a:ext uri="{FF2B5EF4-FFF2-40B4-BE49-F238E27FC236}">
                <a16:creationId xmlns:a16="http://schemas.microsoft.com/office/drawing/2014/main" id="{C4EC1EC1-D05B-0042-B2D7-C8311EEBCD14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4737657" y="1760531"/>
            <a:ext cx="402336" cy="402336"/>
          </a:xfrm>
          <a:prstGeom prst="rect">
            <a:avLst/>
          </a:prstGeom>
        </p:spPr>
      </p:pic>
      <p:pic>
        <p:nvPicPr>
          <p:cNvPr id="17" name="p252_002">
            <a:hlinkClick r:id="" action="ppaction://media"/>
            <a:extLst>
              <a:ext uri="{FF2B5EF4-FFF2-40B4-BE49-F238E27FC236}">
                <a16:creationId xmlns:a16="http://schemas.microsoft.com/office/drawing/2014/main" id="{16233AF7-AFED-904B-BD29-89800240D906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7902798" y="1760531"/>
            <a:ext cx="402336" cy="402336"/>
          </a:xfrm>
          <a:prstGeom prst="rect">
            <a:avLst/>
          </a:prstGeom>
        </p:spPr>
      </p:pic>
      <p:pic>
        <p:nvPicPr>
          <p:cNvPr id="19" name="p252_001">
            <a:hlinkClick r:id="" action="ppaction://media"/>
            <a:extLst>
              <a:ext uri="{FF2B5EF4-FFF2-40B4-BE49-F238E27FC236}">
                <a16:creationId xmlns:a16="http://schemas.microsoft.com/office/drawing/2014/main" id="{BF974994-85B3-BE48-B9BE-031F9E35FB0C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3325017" y="2119795"/>
            <a:ext cx="402336" cy="402336"/>
          </a:xfrm>
          <a:prstGeom prst="rect">
            <a:avLst/>
          </a:prstGeom>
        </p:spPr>
      </p:pic>
      <p:pic>
        <p:nvPicPr>
          <p:cNvPr id="20" name="p261_001">
            <a:hlinkClick r:id="" action="ppaction://media"/>
            <a:extLst>
              <a:ext uri="{FF2B5EF4-FFF2-40B4-BE49-F238E27FC236}">
                <a16:creationId xmlns:a16="http://schemas.microsoft.com/office/drawing/2014/main" id="{B4E72243-19E5-0446-9882-F807E66017ED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3325017" y="2495285"/>
            <a:ext cx="402336" cy="4023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8014C7-213A-7D46-9DA0-DE9E351E8512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367" y="3436224"/>
            <a:ext cx="3412438" cy="20116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5FE907-9A5D-C34C-9972-75E9EE0D7F49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82" y="3495806"/>
            <a:ext cx="3272379" cy="195209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9346FCA-D5F0-F345-ACB7-B94D52E9B964}"/>
              </a:ext>
            </a:extLst>
          </p:cNvPr>
          <p:cNvGrpSpPr/>
          <p:nvPr/>
        </p:nvGrpSpPr>
        <p:grpSpPr>
          <a:xfrm>
            <a:off x="2200981" y="5622226"/>
            <a:ext cx="2459736" cy="369332"/>
            <a:chOff x="1399032" y="601718"/>
            <a:chExt cx="2459736" cy="3693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210C61B-3613-1541-8AEE-5AE00F8CA090}"/>
                </a:ext>
              </a:extLst>
            </p:cNvPr>
            <p:cNvSpPr/>
            <p:nvPr/>
          </p:nvSpPr>
          <p:spPr>
            <a:xfrm>
              <a:off x="1399032" y="649224"/>
              <a:ext cx="274320" cy="274320"/>
            </a:xfrm>
            <a:prstGeom prst="rect">
              <a:avLst/>
            </a:prstGeom>
            <a:solidFill>
              <a:srgbClr val="313151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E01C60-2702-9442-8DBD-61AB178B3912}"/>
                </a:ext>
              </a:extLst>
            </p:cNvPr>
            <p:cNvSpPr txBox="1"/>
            <p:nvPr/>
          </p:nvSpPr>
          <p:spPr>
            <a:xfrm>
              <a:off x="1673352" y="601718"/>
              <a:ext cx="2185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>
                  <a:solidFill>
                    <a:prstClr val="black"/>
                  </a:solidFill>
                  <a:latin typeface="Times" pitchFamily="2" charset="0"/>
                </a:rPr>
                <a:t>Seen to seen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68F7D8-570B-DD48-A44E-EEDE062EB586}"/>
              </a:ext>
            </a:extLst>
          </p:cNvPr>
          <p:cNvGrpSpPr/>
          <p:nvPr/>
        </p:nvGrpSpPr>
        <p:grpSpPr>
          <a:xfrm>
            <a:off x="3936817" y="5622226"/>
            <a:ext cx="2459736" cy="369332"/>
            <a:chOff x="1399032" y="601718"/>
            <a:chExt cx="2459736" cy="36933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BC37DB-7E2E-374B-BB36-B848EDB57388}"/>
                </a:ext>
              </a:extLst>
            </p:cNvPr>
            <p:cNvSpPr/>
            <p:nvPr/>
          </p:nvSpPr>
          <p:spPr>
            <a:xfrm>
              <a:off x="1399032" y="649224"/>
              <a:ext cx="274320" cy="274320"/>
            </a:xfrm>
            <a:prstGeom prst="rect">
              <a:avLst/>
            </a:prstGeom>
            <a:solidFill>
              <a:srgbClr val="637883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FE0C6E-9BCA-0B4E-9480-124F1EEE7FF8}"/>
                </a:ext>
              </a:extLst>
            </p:cNvPr>
            <p:cNvSpPr txBox="1"/>
            <p:nvPr/>
          </p:nvSpPr>
          <p:spPr>
            <a:xfrm>
              <a:off x="1673352" y="601718"/>
              <a:ext cx="2185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>
                  <a:solidFill>
                    <a:prstClr val="black"/>
                  </a:solidFill>
                  <a:latin typeface="Times" pitchFamily="2" charset="0"/>
                </a:rPr>
                <a:t>Seen to unseen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C7BA9EB-5FD1-914C-B163-93BA2EB203C3}"/>
              </a:ext>
            </a:extLst>
          </p:cNvPr>
          <p:cNvGrpSpPr/>
          <p:nvPr/>
        </p:nvGrpSpPr>
        <p:grpSpPr>
          <a:xfrm>
            <a:off x="6031555" y="5622226"/>
            <a:ext cx="2459736" cy="369332"/>
            <a:chOff x="1399032" y="601718"/>
            <a:chExt cx="2459736" cy="3693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B7F49C0-59E8-4C41-BD80-6562F39C4BD6}"/>
                </a:ext>
              </a:extLst>
            </p:cNvPr>
            <p:cNvSpPr/>
            <p:nvPr/>
          </p:nvSpPr>
          <p:spPr>
            <a:xfrm>
              <a:off x="1399032" y="649224"/>
              <a:ext cx="274320" cy="274320"/>
            </a:xfrm>
            <a:prstGeom prst="rect">
              <a:avLst/>
            </a:prstGeom>
            <a:solidFill>
              <a:srgbClr val="9DB5B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CD09E0-5F59-4E4B-89F4-82CD071BAD09}"/>
                </a:ext>
              </a:extLst>
            </p:cNvPr>
            <p:cNvSpPr txBox="1"/>
            <p:nvPr/>
          </p:nvSpPr>
          <p:spPr>
            <a:xfrm>
              <a:off x="1673352" y="601718"/>
              <a:ext cx="2185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>
                  <a:solidFill>
                    <a:prstClr val="black"/>
                  </a:solidFill>
                  <a:latin typeface="Times" pitchFamily="2" charset="0"/>
                </a:rPr>
                <a:t>Unseen to seen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CCD2F16-4FE3-4644-A19F-405119BAEE11}"/>
              </a:ext>
            </a:extLst>
          </p:cNvPr>
          <p:cNvGrpSpPr/>
          <p:nvPr/>
        </p:nvGrpSpPr>
        <p:grpSpPr>
          <a:xfrm>
            <a:off x="8126293" y="5622226"/>
            <a:ext cx="2459736" cy="369332"/>
            <a:chOff x="1399032" y="601718"/>
            <a:chExt cx="2459736" cy="36933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7041D99-B145-0F41-B118-7CEE7AE47C30}"/>
                </a:ext>
              </a:extLst>
            </p:cNvPr>
            <p:cNvSpPr/>
            <p:nvPr/>
          </p:nvSpPr>
          <p:spPr>
            <a:xfrm>
              <a:off x="1399032" y="649224"/>
              <a:ext cx="274320" cy="274320"/>
            </a:xfrm>
            <a:prstGeom prst="rect">
              <a:avLst/>
            </a:prstGeom>
            <a:solidFill>
              <a:srgbClr val="DEE6E6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DD56C7-945E-0F4B-91D0-AF736395F8C0}"/>
                </a:ext>
              </a:extLst>
            </p:cNvPr>
            <p:cNvSpPr txBox="1"/>
            <p:nvPr/>
          </p:nvSpPr>
          <p:spPr>
            <a:xfrm>
              <a:off x="1673352" y="601718"/>
              <a:ext cx="2185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>
                  <a:solidFill>
                    <a:prstClr val="black"/>
                  </a:solidFill>
                  <a:latin typeface="Times" pitchFamily="2" charset="0"/>
                </a:rPr>
                <a:t>Unseen to unseen</a:t>
              </a:r>
            </a:p>
          </p:txBody>
        </p:sp>
      </p:grpSp>
      <p:pic>
        <p:nvPicPr>
          <p:cNvPr id="2" name="p261_002">
            <a:hlinkClick r:id="" action="ppaction://media"/>
            <a:extLst>
              <a:ext uri="{FF2B5EF4-FFF2-40B4-BE49-F238E27FC236}">
                <a16:creationId xmlns:a16="http://schemas.microsoft.com/office/drawing/2014/main" id="{47424FB4-8561-4542-8675-F95AD9AA08BE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008" y="1750165"/>
            <a:ext cx="406400" cy="406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BE8E939-E612-46A6-A376-BAA1F367B2CF}"/>
              </a:ext>
            </a:extLst>
          </p:cNvPr>
          <p:cNvSpPr txBox="1"/>
          <p:nvPr/>
        </p:nvSpPr>
        <p:spPr>
          <a:xfrm>
            <a:off x="4077067" y="3178247"/>
            <a:ext cx="106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B2EC4D-C3F2-42D0-A8CC-A29E219D95FC}"/>
              </a:ext>
            </a:extLst>
          </p:cNvPr>
          <p:cNvSpPr txBox="1"/>
          <p:nvPr/>
        </p:nvSpPr>
        <p:spPr>
          <a:xfrm>
            <a:off x="7344887" y="3154174"/>
            <a:ext cx="127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21719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00"/>
                                      </p:to>
                                    </p:animClr>
                                    <p:set>
                                      <p:cBhvr>
                                        <p:cTn id="6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10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00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281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  <p:set>
                                      <p:cBhvr>
                                        <p:cTn id="7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" dur="107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00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8" dur="128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00"/>
                                      </p:to>
                                    </p:animClr>
                                    <p:set>
                                      <p:cBhvr>
                                        <p:cTn id="9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223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0" dur="129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10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uiExpand="1" build="p"/>
      <p:bldP spid="35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33"/>
            <a:ext cx="10515600" cy="1269711"/>
          </a:xfrm>
        </p:spPr>
        <p:txBody>
          <a:bodyPr/>
          <a:lstStyle/>
          <a:p>
            <a:r>
              <a:rPr lang="en-US" dirty="0"/>
              <a:t>GAN and BAE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6860"/>
            <a:ext cx="10515600" cy="5267904"/>
          </a:xfrm>
        </p:spPr>
        <p:txBody>
          <a:bodyPr>
            <a:noAutofit/>
          </a:bodyPr>
          <a:lstStyle/>
          <a:p>
            <a:r>
              <a:rPr lang="en-US" sz="3200" dirty="0"/>
              <a:t>Image generation using a generative adversarial network</a:t>
            </a:r>
          </a:p>
          <a:p>
            <a:r>
              <a:rPr lang="en-US" sz="3200" dirty="0"/>
              <a:t>Audio generation by tuning a bottleneck autoencoder</a:t>
            </a:r>
          </a:p>
          <a:p>
            <a:r>
              <a:rPr lang="en-US" sz="3200" dirty="0" err="1"/>
              <a:t>MoCoGAN</a:t>
            </a:r>
            <a:r>
              <a:rPr lang="en-US" sz="3200" dirty="0"/>
              <a:t>: MP6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36117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33"/>
            <a:ext cx="10515600" cy="1269711"/>
          </a:xfrm>
        </p:spPr>
        <p:txBody>
          <a:bodyPr/>
          <a:lstStyle/>
          <a:p>
            <a:r>
              <a:rPr lang="en-US" dirty="0"/>
              <a:t>GAN and BAE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6860"/>
            <a:ext cx="10515600" cy="5267904"/>
          </a:xfrm>
        </p:spPr>
        <p:txBody>
          <a:bodyPr>
            <a:noAutofit/>
          </a:bodyPr>
          <a:lstStyle/>
          <a:p>
            <a:r>
              <a:rPr lang="en-US" sz="3200" dirty="0"/>
              <a:t>Image generation using a generative adversarial network</a:t>
            </a:r>
          </a:p>
          <a:p>
            <a:r>
              <a:rPr lang="en-US" sz="3200" dirty="0"/>
              <a:t>Audio generation by tuning a bottleneck autoencoder</a:t>
            </a:r>
          </a:p>
          <a:p>
            <a:r>
              <a:rPr lang="en-US" sz="3200" dirty="0" err="1"/>
              <a:t>MoCoGAN</a:t>
            </a:r>
            <a:r>
              <a:rPr lang="en-US" sz="3200" dirty="0"/>
              <a:t>: MP6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59196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569" y="365124"/>
            <a:ext cx="7703553" cy="2220759"/>
          </a:xfrm>
        </p:spPr>
        <p:txBody>
          <a:bodyPr>
            <a:normAutofit/>
          </a:bodyPr>
          <a:lstStyle/>
          <a:p>
            <a:r>
              <a:rPr lang="en-US" sz="4000" dirty="0"/>
              <a:t>Semantic Image </a:t>
            </a:r>
            <a:r>
              <a:rPr lang="en-US" sz="4000" dirty="0" err="1"/>
              <a:t>Inpainting</a:t>
            </a:r>
            <a:r>
              <a:rPr lang="en-US" sz="4000" dirty="0"/>
              <a:t> with Deep Generative Models</a:t>
            </a:r>
            <a:br>
              <a:rPr lang="en-US" sz="4000" dirty="0"/>
            </a:br>
            <a:r>
              <a:rPr lang="en-US" sz="2400" dirty="0"/>
              <a:t>Raymond Yeh, Chen </a:t>
            </a:r>
            <a:r>
              <a:rPr lang="en-US" sz="2400" dirty="0" err="1"/>
              <a:t>Chen</a:t>
            </a:r>
            <a:r>
              <a:rPr lang="en-US" sz="2400" dirty="0"/>
              <a:t>, Teck Yian Lim, Alexander G. Schwing, Mark Hasegawa-Johnson and Minh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0274" y="3205319"/>
            <a:ext cx="2772696" cy="521108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/>
              <a:t>The problem: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22" y="0"/>
            <a:ext cx="1703184" cy="66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06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60" y="138982"/>
            <a:ext cx="5963244" cy="32313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Semantic Image </a:t>
            </a:r>
            <a:r>
              <a:rPr lang="en-US" sz="4000" dirty="0" err="1"/>
              <a:t>Inpainting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87" y="727584"/>
            <a:ext cx="2772696" cy="521108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/>
              <a:t>The solution: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49" y="1248692"/>
            <a:ext cx="11848372" cy="494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78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60" y="138982"/>
            <a:ext cx="5963244" cy="32313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Semantic Image </a:t>
            </a:r>
            <a:r>
              <a:rPr lang="en-US" sz="4000" dirty="0" err="1"/>
              <a:t>Inpainting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87" y="727584"/>
            <a:ext cx="2772696" cy="521108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/>
              <a:t>The results: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997" y="727584"/>
            <a:ext cx="6777778" cy="60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6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33"/>
            <a:ext cx="10515600" cy="1269711"/>
          </a:xfrm>
        </p:spPr>
        <p:txBody>
          <a:bodyPr/>
          <a:lstStyle/>
          <a:p>
            <a:r>
              <a:rPr lang="en-US" dirty="0"/>
              <a:t>GAN and BAE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6860"/>
            <a:ext cx="10515600" cy="5267904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Image generation using a generative adversarial network</a:t>
            </a:r>
          </a:p>
          <a:p>
            <a:r>
              <a:rPr lang="en-US" sz="3200" dirty="0"/>
              <a:t>Audio generation by tuning a bottleneck autoencoder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600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7998DF-9FE4-404E-865B-4163E3CB61F4}"/>
              </a:ext>
            </a:extLst>
          </p:cNvPr>
          <p:cNvSpPr txBox="1"/>
          <p:nvPr/>
        </p:nvSpPr>
        <p:spPr>
          <a:xfrm>
            <a:off x="154546" y="2166857"/>
            <a:ext cx="1178416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Segoe UI Light" panose="020B0502040204020203" pitchFamily="34" charset="0"/>
                <a:ea typeface="ＭＳ Ｐゴシック" panose="020B0600070205080204" pitchFamily="34" charset="-128"/>
              </a:rPr>
              <a:t>Voice conversion aims to modify the source speech to make it sound like it’s being spoken by a different person.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0000"/>
              </a:solidFill>
              <a:latin typeface="Segoe UI Light" panose="020B0502040204020203" pitchFamily="34" charset="0"/>
              <a:ea typeface="ＭＳ Ｐゴシック" panose="020B0600070205080204" pitchFamily="34" charset="-128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Segoe UI Light" panose="020B0502040204020203" pitchFamily="34" charset="0"/>
                <a:ea typeface="ＭＳ Ｐゴシック" panose="020B0600070205080204" pitchFamily="34" charset="-128"/>
              </a:rPr>
              <a:t>Existing voice style transfer techniques: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0000"/>
                </a:solidFill>
                <a:latin typeface="Segoe UI Light" panose="020B0502040204020203" pitchFamily="34" charset="0"/>
                <a:ea typeface="ＭＳ Ｐゴシック" panose="020B0600070205080204" pitchFamily="34" charset="-128"/>
              </a:rPr>
              <a:t>Generative Adversarial Network: match the target speaker distribution, but hard to train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0000"/>
                </a:solidFill>
                <a:latin typeface="Segoe UI Light" panose="020B0502040204020203" pitchFamily="34" charset="0"/>
                <a:ea typeface="ＭＳ Ｐゴシック" panose="020B0600070205080204" pitchFamily="34" charset="-128"/>
              </a:rPr>
              <a:t>Variational Auto-Encoder: doesn’t match the target speaker distribution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0000"/>
                </a:solidFill>
                <a:latin typeface="Segoe UI Light" panose="020B0502040204020203" pitchFamily="34" charset="0"/>
                <a:ea typeface="ＭＳ Ｐゴシック" panose="020B0600070205080204" pitchFamily="34" charset="-128"/>
              </a:rPr>
              <a:t>Only convert between seen speakers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latin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rgbClr val="000000"/>
                </a:solidFill>
                <a:latin typeface="Segoe UI Light" panose="020B0502040204020203" pitchFamily="34" charset="0"/>
                <a:ea typeface="ＭＳ Ｐゴシック" panose="020B0600070205080204" pitchFamily="34" charset="-128"/>
              </a:rPr>
              <a:t>AutoVC</a:t>
            </a:r>
            <a:r>
              <a:rPr lang="en-US" sz="2600" dirty="0">
                <a:solidFill>
                  <a:srgbClr val="000000"/>
                </a:solidFill>
                <a:latin typeface="Segoe UI Light" panose="020B0502040204020203" pitchFamily="34" charset="0"/>
                <a:ea typeface="ＭＳ Ｐゴシック" panose="020B0600070205080204" pitchFamily="34" charset="-128"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0000"/>
                </a:solidFill>
                <a:latin typeface="Segoe UI Light" panose="020B0502040204020203" pitchFamily="34" charset="0"/>
              </a:rPr>
              <a:t>With careful bottleneck tuning, autoencoder sufficient to achieve natural-sounding speech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0000"/>
                </a:solidFill>
                <a:latin typeface="Segoe UI Light" panose="020B0502040204020203" pitchFamily="34" charset="0"/>
              </a:rPr>
              <a:t>Can convert between unseen speakers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43FE06-67BA-7146-BE4A-C4C0B37627D5}"/>
              </a:ext>
            </a:extLst>
          </p:cNvPr>
          <p:cNvSpPr txBox="1">
            <a:spLocks/>
          </p:cNvSpPr>
          <p:nvPr/>
        </p:nvSpPr>
        <p:spPr bwMode="auto">
          <a:xfrm>
            <a:off x="387060" y="193865"/>
            <a:ext cx="10817558" cy="144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sz="4000" dirty="0" err="1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AutoVC</a:t>
            </a:r>
            <a:r>
              <a:rPr lang="en-US" sz="400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Zero-Shot Voice Style Transfer with Only Autoencoder Loss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Qian, Zhang, Chang, Yang, Hasegawa-Johnson, ICML 97:5210-5219, 2019</a:t>
            </a:r>
          </a:p>
        </p:txBody>
      </p:sp>
    </p:spTree>
    <p:extLst>
      <p:ext uri="{BB962C8B-B14F-4D97-AF65-F5344CB8AC3E}">
        <p14:creationId xmlns:p14="http://schemas.microsoft.com/office/powerpoint/2010/main" val="242937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4EF05F6B-FB92-4E30-9AC6-F21F9E658E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52650" y="4511907"/>
                <a:ext cx="7886700" cy="18540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dirty="0">
                    <a:solidFill>
                      <a:sysClr val="windowText" lastClr="000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Train only on </a:t>
                </a:r>
                <a:r>
                  <a:rPr lang="en-US" dirty="0">
                    <a:solidFill>
                      <a:srgbClr val="4472C4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self-reconstruction</a:t>
                </a:r>
                <a:r>
                  <a:rPr lang="en-US" dirty="0">
                    <a:solidFill>
                      <a:sysClr val="windowText" lastClr="000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Loss:</a:t>
                </a: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1→1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1→1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>
                  <a:defRPr/>
                </a:pPr>
                <a:r>
                  <a:rPr lang="en-US" dirty="0">
                    <a:solidFill>
                      <a:sysClr val="windowText" lastClr="000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With </a:t>
                </a:r>
                <a:r>
                  <a:rPr lang="en-US" dirty="0">
                    <a:solidFill>
                      <a:srgbClr val="4472C4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bottleneck tuning</a:t>
                </a:r>
                <a:r>
                  <a:rPr lang="en-US" dirty="0">
                    <a:solidFill>
                      <a:sysClr val="windowText" lastClr="000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</a:t>
                </a:r>
                <a:r>
                  <a:rPr lang="en-US" dirty="0" err="1">
                    <a:solidFill>
                      <a:sysClr val="windowText" lastClr="000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AutoVC</a:t>
                </a:r>
                <a:r>
                  <a:rPr lang="en-US" dirty="0">
                    <a:solidFill>
                      <a:sysClr val="windowText" lastClr="000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can </a:t>
                </a:r>
                <a:r>
                  <a:rPr lang="en-US" dirty="0">
                    <a:solidFill>
                      <a:srgbClr val="4472C4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match the distribution</a:t>
                </a:r>
                <a:r>
                  <a:rPr lang="en-US" dirty="0">
                    <a:solidFill>
                      <a:sysClr val="windowText" lastClr="000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4EF05F6B-FB92-4E30-9AC6-F21F9E658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0" y="4511907"/>
                <a:ext cx="7886700" cy="1854007"/>
              </a:xfrm>
              <a:prstGeom prst="rect">
                <a:avLst/>
              </a:prstGeom>
              <a:blipFill>
                <a:blip r:embed="rId3"/>
                <a:stretch>
                  <a:fillRect l="-1447" t="-4762" b="-5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ounded Rectangle 135">
            <a:extLst>
              <a:ext uri="{FF2B5EF4-FFF2-40B4-BE49-F238E27FC236}">
                <a16:creationId xmlns:a16="http://schemas.microsoft.com/office/drawing/2014/main" id="{73A84CB0-B1C9-467C-87C3-4BDB443184A4}"/>
              </a:ext>
            </a:extLst>
          </p:cNvPr>
          <p:cNvSpPr/>
          <p:nvPr/>
        </p:nvSpPr>
        <p:spPr>
          <a:xfrm>
            <a:off x="2316890" y="1739139"/>
            <a:ext cx="3609453" cy="2562909"/>
          </a:xfrm>
          <a:prstGeom prst="round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  <a:ea typeface="ＭＳ Ｐゴシック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E6B00C7-7241-4523-9A4B-CF28E4324F41}"/>
              </a:ext>
            </a:extLst>
          </p:cNvPr>
          <p:cNvGrpSpPr/>
          <p:nvPr/>
        </p:nvGrpSpPr>
        <p:grpSpPr>
          <a:xfrm>
            <a:off x="2770499" y="1956104"/>
            <a:ext cx="908228" cy="948798"/>
            <a:chOff x="1246499" y="1585394"/>
            <a:chExt cx="908228" cy="948798"/>
          </a:xfrm>
        </p:grpSpPr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2C352478-C839-48E5-BB16-665715A723FD}"/>
                </a:ext>
              </a:extLst>
            </p:cNvPr>
            <p:cNvSpPr/>
            <p:nvPr/>
          </p:nvSpPr>
          <p:spPr>
            <a:xfrm rot="5400000">
              <a:off x="1240815" y="1620280"/>
              <a:ext cx="948798" cy="879026"/>
            </a:xfrm>
            <a:prstGeom prst="trapezoid">
              <a:avLst>
                <a:gd name="adj" fmla="val 28770"/>
              </a:avLst>
            </a:prstGeom>
            <a:solidFill>
              <a:srgbClr val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  <a:ea typeface="ＭＳ Ｐゴシック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96C012-6D24-4909-8B15-43212805FCAB}"/>
                </a:ext>
              </a:extLst>
            </p:cNvPr>
            <p:cNvSpPr txBox="1"/>
            <p:nvPr/>
          </p:nvSpPr>
          <p:spPr>
            <a:xfrm>
              <a:off x="1246499" y="1770652"/>
              <a:ext cx="8790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Content Encoder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39D74AE-B5B9-47E0-A604-F7CCD5B24281}"/>
              </a:ext>
            </a:extLst>
          </p:cNvPr>
          <p:cNvCxnSpPr>
            <a:cxnSpLocks/>
          </p:cNvCxnSpPr>
          <p:nvPr/>
        </p:nvCxnSpPr>
        <p:spPr>
          <a:xfrm>
            <a:off x="2629859" y="2424791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25BC2BB-B859-4717-9189-D06C3713AB06}"/>
              </a:ext>
            </a:extLst>
          </p:cNvPr>
          <p:cNvCxnSpPr>
            <a:cxnSpLocks/>
          </p:cNvCxnSpPr>
          <p:nvPr/>
        </p:nvCxnSpPr>
        <p:spPr>
          <a:xfrm>
            <a:off x="3678727" y="2431488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0F478-3C3B-4783-9F56-D2AA593A179B}"/>
                  </a:ext>
                </a:extLst>
              </p:cNvPr>
              <p:cNvSpPr txBox="1"/>
              <p:nvPr/>
            </p:nvSpPr>
            <p:spPr>
              <a:xfrm>
                <a:off x="3809760" y="2191513"/>
                <a:ext cx="287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A0F478-3C3B-4783-9F56-D2AA593A1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760" y="2191513"/>
                <a:ext cx="287887" cy="369332"/>
              </a:xfrm>
              <a:prstGeom prst="rect">
                <a:avLst/>
              </a:prstGeom>
              <a:blipFill>
                <a:blip r:embed="rId4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52CED92-21A1-4CCE-BC61-B64B19AF5FFA}"/>
              </a:ext>
            </a:extLst>
          </p:cNvPr>
          <p:cNvCxnSpPr>
            <a:cxnSpLocks/>
          </p:cNvCxnSpPr>
          <p:nvPr/>
        </p:nvCxnSpPr>
        <p:spPr>
          <a:xfrm>
            <a:off x="3358031" y="3374218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6AB67EE-A398-44F0-9A4E-B12AF3A38C2B}"/>
              </a:ext>
            </a:extLst>
          </p:cNvPr>
          <p:cNvCxnSpPr>
            <a:cxnSpLocks/>
          </p:cNvCxnSpPr>
          <p:nvPr/>
        </p:nvCxnSpPr>
        <p:spPr>
          <a:xfrm>
            <a:off x="4403490" y="3391692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535C9A5-B2F2-45EA-9597-DA9C092078BE}"/>
                  </a:ext>
                </a:extLst>
              </p:cNvPr>
              <p:cNvSpPr txBox="1"/>
              <p:nvPr/>
            </p:nvSpPr>
            <p:spPr>
              <a:xfrm>
                <a:off x="4580012" y="3181240"/>
                <a:ext cx="304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535C9A5-B2F2-45EA-9597-DA9C09207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012" y="3181240"/>
                <a:ext cx="304681" cy="369332"/>
              </a:xfrm>
              <a:prstGeom prst="rect">
                <a:avLst/>
              </a:prstGeom>
              <a:blipFill>
                <a:blip r:embed="rId5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BE3B450-B1A8-42E9-80DE-EA214466518F}"/>
              </a:ext>
            </a:extLst>
          </p:cNvPr>
          <p:cNvCxnSpPr>
            <a:cxnSpLocks/>
          </p:cNvCxnSpPr>
          <p:nvPr/>
        </p:nvCxnSpPr>
        <p:spPr>
          <a:xfrm>
            <a:off x="4163912" y="2430471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71580FB-F1A4-4977-9BE8-F02104442BFC}"/>
              </a:ext>
            </a:extLst>
          </p:cNvPr>
          <p:cNvCxnSpPr>
            <a:cxnSpLocks/>
          </p:cNvCxnSpPr>
          <p:nvPr/>
        </p:nvCxnSpPr>
        <p:spPr>
          <a:xfrm flipV="1">
            <a:off x="4735225" y="2785542"/>
            <a:ext cx="0" cy="41426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92ECC14-74BB-4A2F-ACF9-3793EA2A78EC}"/>
              </a:ext>
            </a:extLst>
          </p:cNvPr>
          <p:cNvCxnSpPr>
            <a:cxnSpLocks/>
          </p:cNvCxnSpPr>
          <p:nvPr/>
        </p:nvCxnSpPr>
        <p:spPr>
          <a:xfrm>
            <a:off x="5199667" y="2441040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22806B7-E136-4B39-95D0-1E939574D855}"/>
                  </a:ext>
                </a:extLst>
              </p:cNvPr>
              <p:cNvSpPr txBox="1"/>
              <p:nvPr/>
            </p:nvSpPr>
            <p:spPr>
              <a:xfrm>
                <a:off x="5298624" y="2261998"/>
                <a:ext cx="441422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22806B7-E136-4B39-95D0-1E939574D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624" y="2261998"/>
                <a:ext cx="441422" cy="376770"/>
              </a:xfrm>
              <a:prstGeom prst="rect">
                <a:avLst/>
              </a:prstGeom>
              <a:blipFill>
                <a:blip r:embed="rId6"/>
                <a:stretch>
                  <a:fillRect r="-3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16A5856-26B9-410C-880D-592D824C5F15}"/>
                  </a:ext>
                </a:extLst>
              </p:cNvPr>
              <p:cNvSpPr txBox="1"/>
              <p:nvPr/>
            </p:nvSpPr>
            <p:spPr>
              <a:xfrm>
                <a:off x="2314440" y="2219906"/>
                <a:ext cx="363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16A5856-26B9-410C-880D-592D824C5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440" y="2219906"/>
                <a:ext cx="36320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FC1378-6893-4584-B853-AC1E12A1449A}"/>
                  </a:ext>
                </a:extLst>
              </p:cNvPr>
              <p:cNvSpPr txBox="1"/>
              <p:nvPr/>
            </p:nvSpPr>
            <p:spPr>
              <a:xfrm>
                <a:off x="3018729" y="3163977"/>
                <a:ext cx="314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FC1378-6893-4584-B853-AC1E12A14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729" y="3163977"/>
                <a:ext cx="314198" cy="369332"/>
              </a:xfrm>
              <a:prstGeom prst="rect">
                <a:avLst/>
              </a:prstGeom>
              <a:blipFill>
                <a:blip r:embed="rId8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E96B965-3AA3-47A7-B5A7-9FDD26DA9E19}"/>
              </a:ext>
            </a:extLst>
          </p:cNvPr>
          <p:cNvCxnSpPr>
            <a:cxnSpLocks/>
          </p:cNvCxnSpPr>
          <p:nvPr/>
        </p:nvCxnSpPr>
        <p:spPr>
          <a:xfrm flipV="1">
            <a:off x="5462359" y="2618036"/>
            <a:ext cx="0" cy="31241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054D4B3-C150-4D15-84A1-A0C7B33FB4AB}"/>
                  </a:ext>
                </a:extLst>
              </p:cNvPr>
              <p:cNvSpPr txBox="1"/>
              <p:nvPr/>
            </p:nvSpPr>
            <p:spPr>
              <a:xfrm>
                <a:off x="5250474" y="2930908"/>
                <a:ext cx="526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054D4B3-C150-4D15-84A1-A0C7B33FB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474" y="2930908"/>
                <a:ext cx="5260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DC8F4ECB-1124-4E77-BE84-9BE44B3947A2}"/>
              </a:ext>
            </a:extLst>
          </p:cNvPr>
          <p:cNvSpPr txBox="1"/>
          <p:nvPr/>
        </p:nvSpPr>
        <p:spPr>
          <a:xfrm>
            <a:off x="3424480" y="3943567"/>
            <a:ext cx="139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kern="0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AEA347BB-E4AF-4BAB-9067-1B8C242F165C}"/>
              </a:ext>
            </a:extLst>
          </p:cNvPr>
          <p:cNvSpPr txBox="1">
            <a:spLocks/>
          </p:cNvSpPr>
          <p:nvPr/>
        </p:nvSpPr>
        <p:spPr bwMode="auto">
          <a:xfrm>
            <a:off x="593124" y="438566"/>
            <a:ext cx="9250597" cy="1203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sz="4000" dirty="0" err="1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AutoVC</a:t>
            </a:r>
            <a:endParaRPr lang="en-US" sz="4000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/>
            <a:r>
              <a:rPr lang="en-US" sz="200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Qian, Zhang, Chang, Yang, Hasegawa-Johnson, “</a:t>
            </a:r>
            <a:r>
              <a:rPr lang="en-US" sz="2000" dirty="0" err="1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AutoVC</a:t>
            </a:r>
            <a:r>
              <a:rPr lang="en-US" sz="200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Zero-Shot Voice Style Transfer with Only Autoencoder Loss,” Proc MMLR 97:5210-5219, 2019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4A824E6-ADA4-4A2A-B847-879DF27A4A06}"/>
              </a:ext>
            </a:extLst>
          </p:cNvPr>
          <p:cNvGrpSpPr/>
          <p:nvPr/>
        </p:nvGrpSpPr>
        <p:grpSpPr>
          <a:xfrm>
            <a:off x="4316312" y="1957070"/>
            <a:ext cx="896466" cy="948798"/>
            <a:chOff x="2792312" y="1586360"/>
            <a:chExt cx="896466" cy="948798"/>
          </a:xfrm>
        </p:grpSpPr>
        <p:sp>
          <p:nvSpPr>
            <p:cNvPr id="82" name="Trapezoid 81">
              <a:extLst>
                <a:ext uri="{FF2B5EF4-FFF2-40B4-BE49-F238E27FC236}">
                  <a16:creationId xmlns:a16="http://schemas.microsoft.com/office/drawing/2014/main" id="{34DC7E0E-59F3-47A0-88C5-641BD71F05B0}"/>
                </a:ext>
              </a:extLst>
            </p:cNvPr>
            <p:cNvSpPr/>
            <p:nvPr/>
          </p:nvSpPr>
          <p:spPr>
            <a:xfrm rot="16200000">
              <a:off x="2757426" y="1621246"/>
              <a:ext cx="948798" cy="879026"/>
            </a:xfrm>
            <a:prstGeom prst="trapezoid">
              <a:avLst>
                <a:gd name="adj" fmla="val 28770"/>
              </a:avLst>
            </a:prstGeom>
            <a:solidFill>
              <a:srgbClr val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  <a:ea typeface="ＭＳ Ｐゴシック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B45FDB7-EBA2-4D87-8517-81735F12C4F7}"/>
                </a:ext>
              </a:extLst>
            </p:cNvPr>
            <p:cNvSpPr txBox="1"/>
            <p:nvPr/>
          </p:nvSpPr>
          <p:spPr>
            <a:xfrm>
              <a:off x="2806579" y="1889426"/>
              <a:ext cx="8821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</a:rPr>
                <a:t>Decoder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C203896-4902-4A8B-9A2C-C42BD48705E6}"/>
              </a:ext>
            </a:extLst>
          </p:cNvPr>
          <p:cNvGrpSpPr/>
          <p:nvPr/>
        </p:nvGrpSpPr>
        <p:grpSpPr>
          <a:xfrm>
            <a:off x="3466714" y="2902723"/>
            <a:ext cx="1013722" cy="948798"/>
            <a:chOff x="1942714" y="2532013"/>
            <a:chExt cx="1013722" cy="948798"/>
          </a:xfrm>
        </p:grpSpPr>
        <p:sp>
          <p:nvSpPr>
            <p:cNvPr id="85" name="Trapezoid 84">
              <a:extLst>
                <a:ext uri="{FF2B5EF4-FFF2-40B4-BE49-F238E27FC236}">
                  <a16:creationId xmlns:a16="http://schemas.microsoft.com/office/drawing/2014/main" id="{3DE8F471-C6AC-48D5-AA8B-87662AE28762}"/>
                </a:ext>
              </a:extLst>
            </p:cNvPr>
            <p:cNvSpPr/>
            <p:nvPr/>
          </p:nvSpPr>
          <p:spPr>
            <a:xfrm rot="5400000">
              <a:off x="1948538" y="2566899"/>
              <a:ext cx="948798" cy="879026"/>
            </a:xfrm>
            <a:prstGeom prst="trapezoid">
              <a:avLst>
                <a:gd name="adj" fmla="val 28770"/>
              </a:avLst>
            </a:prstGeom>
            <a:solidFill>
              <a:srgbClr val="D9D9D9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  <a:ea typeface="ＭＳ Ｐゴシック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4AFEF34-E743-4CD4-AA4C-74E115FEB1F4}"/>
                </a:ext>
              </a:extLst>
            </p:cNvPr>
            <p:cNvSpPr txBox="1"/>
            <p:nvPr/>
          </p:nvSpPr>
          <p:spPr>
            <a:xfrm>
              <a:off x="1942714" y="2713114"/>
              <a:ext cx="10137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kern="0" dirty="0">
                  <a:solidFill>
                    <a:prstClr val="black"/>
                  </a:solidFill>
                  <a:latin typeface="Calibri" panose="020F0502020204030204"/>
                </a:rPr>
                <a:t>Speaker Encoder</a:t>
              </a:r>
            </a:p>
          </p:txBody>
        </p:sp>
      </p:grpSp>
      <p:sp>
        <p:nvSpPr>
          <p:cNvPr id="87" name="Rounded Rectangle 135">
            <a:extLst>
              <a:ext uri="{FF2B5EF4-FFF2-40B4-BE49-F238E27FC236}">
                <a16:creationId xmlns:a16="http://schemas.microsoft.com/office/drawing/2014/main" id="{E97A76B1-3778-4160-9681-79B0BB88EE64}"/>
              </a:ext>
            </a:extLst>
          </p:cNvPr>
          <p:cNvSpPr/>
          <p:nvPr/>
        </p:nvSpPr>
        <p:spPr>
          <a:xfrm>
            <a:off x="6208661" y="1738182"/>
            <a:ext cx="3609453" cy="2562909"/>
          </a:xfrm>
          <a:prstGeom prst="round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  <a:ea typeface="ＭＳ Ｐゴシック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487FCA2-19E7-45D3-BB40-1494BD72FEDE}"/>
              </a:ext>
            </a:extLst>
          </p:cNvPr>
          <p:cNvGrpSpPr/>
          <p:nvPr/>
        </p:nvGrpSpPr>
        <p:grpSpPr>
          <a:xfrm>
            <a:off x="6662270" y="1955147"/>
            <a:ext cx="908228" cy="948798"/>
            <a:chOff x="5138270" y="1584437"/>
            <a:chExt cx="908228" cy="948798"/>
          </a:xfrm>
        </p:grpSpPr>
        <p:sp>
          <p:nvSpPr>
            <p:cNvPr id="89" name="Trapezoid 88">
              <a:extLst>
                <a:ext uri="{FF2B5EF4-FFF2-40B4-BE49-F238E27FC236}">
                  <a16:creationId xmlns:a16="http://schemas.microsoft.com/office/drawing/2014/main" id="{8DD2A36C-19DE-42D9-8DD7-E1326D8BC253}"/>
                </a:ext>
              </a:extLst>
            </p:cNvPr>
            <p:cNvSpPr/>
            <p:nvPr/>
          </p:nvSpPr>
          <p:spPr>
            <a:xfrm rot="5400000">
              <a:off x="5132586" y="1619323"/>
              <a:ext cx="948798" cy="879026"/>
            </a:xfrm>
            <a:prstGeom prst="trapezoid">
              <a:avLst>
                <a:gd name="adj" fmla="val 28770"/>
              </a:avLst>
            </a:prstGeom>
            <a:solidFill>
              <a:srgbClr val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  <a:ea typeface="ＭＳ Ｐゴシック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5E91865-5602-41BC-A3DC-A7C1C7135C02}"/>
                </a:ext>
              </a:extLst>
            </p:cNvPr>
            <p:cNvSpPr txBox="1"/>
            <p:nvPr/>
          </p:nvSpPr>
          <p:spPr>
            <a:xfrm>
              <a:off x="5138270" y="1769695"/>
              <a:ext cx="8790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Content Encoder</a:t>
              </a: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1D28B12-7B2E-4AC0-974F-F86D18C9FA44}"/>
              </a:ext>
            </a:extLst>
          </p:cNvPr>
          <p:cNvCxnSpPr>
            <a:cxnSpLocks/>
          </p:cNvCxnSpPr>
          <p:nvPr/>
        </p:nvCxnSpPr>
        <p:spPr>
          <a:xfrm>
            <a:off x="6521630" y="2423834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1BB5730-B46E-4DB4-9CDA-09FD2D76C572}"/>
              </a:ext>
            </a:extLst>
          </p:cNvPr>
          <p:cNvCxnSpPr>
            <a:cxnSpLocks/>
          </p:cNvCxnSpPr>
          <p:nvPr/>
        </p:nvCxnSpPr>
        <p:spPr>
          <a:xfrm>
            <a:off x="7570498" y="2430531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2CF4762-6FE4-4648-8A79-84B1FD172E94}"/>
                  </a:ext>
                </a:extLst>
              </p:cNvPr>
              <p:cNvSpPr txBox="1"/>
              <p:nvPr/>
            </p:nvSpPr>
            <p:spPr>
              <a:xfrm>
                <a:off x="7711057" y="2251518"/>
                <a:ext cx="32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2CF4762-6FE4-4648-8A79-84B1FD172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057" y="2251518"/>
                <a:ext cx="326064" cy="369332"/>
              </a:xfrm>
              <a:prstGeom prst="rect">
                <a:avLst/>
              </a:prstGeom>
              <a:blipFill>
                <a:blip r:embed="rId10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515E073-7F40-4005-A5BB-41955A99B0B4}"/>
              </a:ext>
            </a:extLst>
          </p:cNvPr>
          <p:cNvCxnSpPr>
            <a:cxnSpLocks/>
          </p:cNvCxnSpPr>
          <p:nvPr/>
        </p:nvCxnSpPr>
        <p:spPr>
          <a:xfrm>
            <a:off x="7249802" y="3373261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2E05D3D-9C51-4977-8C4F-3671D0B975C6}"/>
              </a:ext>
            </a:extLst>
          </p:cNvPr>
          <p:cNvCxnSpPr>
            <a:cxnSpLocks/>
          </p:cNvCxnSpPr>
          <p:nvPr/>
        </p:nvCxnSpPr>
        <p:spPr>
          <a:xfrm>
            <a:off x="8295261" y="3390735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328E2CE-08EB-4750-A7FF-06421D525391}"/>
                  </a:ext>
                </a:extLst>
              </p:cNvPr>
              <p:cNvSpPr txBox="1"/>
              <p:nvPr/>
            </p:nvSpPr>
            <p:spPr>
              <a:xfrm>
                <a:off x="8458064" y="3180283"/>
                <a:ext cx="3514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328E2CE-08EB-4750-A7FF-06421D525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064" y="3180283"/>
                <a:ext cx="3514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73F42F6-C75E-4FE6-8203-AA8C81929DEC}"/>
              </a:ext>
            </a:extLst>
          </p:cNvPr>
          <p:cNvCxnSpPr>
            <a:cxnSpLocks/>
          </p:cNvCxnSpPr>
          <p:nvPr/>
        </p:nvCxnSpPr>
        <p:spPr>
          <a:xfrm>
            <a:off x="8055683" y="2429514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38AE87C-0101-40DC-AACA-F63B15185E9B}"/>
              </a:ext>
            </a:extLst>
          </p:cNvPr>
          <p:cNvCxnSpPr>
            <a:cxnSpLocks/>
          </p:cNvCxnSpPr>
          <p:nvPr/>
        </p:nvCxnSpPr>
        <p:spPr>
          <a:xfrm flipV="1">
            <a:off x="8626996" y="2784585"/>
            <a:ext cx="0" cy="41426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8B43325-AF4E-4ABC-977E-1C079B0F63A0}"/>
              </a:ext>
            </a:extLst>
          </p:cNvPr>
          <p:cNvCxnSpPr>
            <a:cxnSpLocks/>
          </p:cNvCxnSpPr>
          <p:nvPr/>
        </p:nvCxnSpPr>
        <p:spPr>
          <a:xfrm>
            <a:off x="9091438" y="2440083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4D1E771-4FD6-457B-92A3-D36D8FCE081A}"/>
                  </a:ext>
                </a:extLst>
              </p:cNvPr>
              <p:cNvSpPr txBox="1"/>
              <p:nvPr/>
            </p:nvSpPr>
            <p:spPr>
              <a:xfrm>
                <a:off x="9187316" y="2241161"/>
                <a:ext cx="490649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1→2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4D1E771-4FD6-457B-92A3-D36D8FCE0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316" y="2241161"/>
                <a:ext cx="490649" cy="376770"/>
              </a:xfrm>
              <a:prstGeom prst="rect">
                <a:avLst/>
              </a:prstGeom>
              <a:blipFill>
                <a:blip r:embed="rId12"/>
                <a:stretch>
                  <a:fillRect r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B377FAC-701E-4BED-8051-925C86D27286}"/>
                  </a:ext>
                </a:extLst>
              </p:cNvPr>
              <p:cNvSpPr txBox="1"/>
              <p:nvPr/>
            </p:nvSpPr>
            <p:spPr>
              <a:xfrm>
                <a:off x="6218835" y="2218949"/>
                <a:ext cx="3398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B377FAC-701E-4BED-8051-925C86D27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835" y="2218949"/>
                <a:ext cx="339848" cy="369332"/>
              </a:xfrm>
              <a:prstGeom prst="rect">
                <a:avLst/>
              </a:prstGeom>
              <a:blipFill>
                <a:blip r:embed="rId13"/>
                <a:stretch>
                  <a:fillRect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4904C23-2772-4DDD-BCF4-37AF91BBB656}"/>
                  </a:ext>
                </a:extLst>
              </p:cNvPr>
              <p:cNvSpPr txBox="1"/>
              <p:nvPr/>
            </p:nvSpPr>
            <p:spPr>
              <a:xfrm>
                <a:off x="6903588" y="3163020"/>
                <a:ext cx="3274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4904C23-2772-4DDD-BCF4-37AF91BBB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588" y="3163020"/>
                <a:ext cx="327465" cy="369332"/>
              </a:xfrm>
              <a:prstGeom prst="rect">
                <a:avLst/>
              </a:prstGeom>
              <a:blipFill>
                <a:blip r:embed="rId14"/>
                <a:stretch>
                  <a:fillRect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F9C151EE-2F4C-46A8-85A9-A086136FB2C6}"/>
              </a:ext>
            </a:extLst>
          </p:cNvPr>
          <p:cNvSpPr txBox="1"/>
          <p:nvPr/>
        </p:nvSpPr>
        <p:spPr>
          <a:xfrm>
            <a:off x="7316251" y="3942610"/>
            <a:ext cx="139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Conversion</a:t>
            </a:r>
            <a:endParaRPr lang="en-US" kern="0" dirty="0">
              <a:solidFill>
                <a:srgbClr val="000000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0197E08-4088-4A9E-8A49-9069CABDA13D}"/>
              </a:ext>
            </a:extLst>
          </p:cNvPr>
          <p:cNvGrpSpPr/>
          <p:nvPr/>
        </p:nvGrpSpPr>
        <p:grpSpPr>
          <a:xfrm>
            <a:off x="8208084" y="1956113"/>
            <a:ext cx="907559" cy="948798"/>
            <a:chOff x="6684083" y="1585403"/>
            <a:chExt cx="907559" cy="948798"/>
          </a:xfrm>
        </p:grpSpPr>
        <p:sp>
          <p:nvSpPr>
            <p:cNvPr id="105" name="Trapezoid 104">
              <a:extLst>
                <a:ext uri="{FF2B5EF4-FFF2-40B4-BE49-F238E27FC236}">
                  <a16:creationId xmlns:a16="http://schemas.microsoft.com/office/drawing/2014/main" id="{86736331-A92C-4E05-95A9-447592EC0751}"/>
                </a:ext>
              </a:extLst>
            </p:cNvPr>
            <p:cNvSpPr/>
            <p:nvPr/>
          </p:nvSpPr>
          <p:spPr>
            <a:xfrm rot="16200000">
              <a:off x="6649197" y="1620289"/>
              <a:ext cx="948798" cy="879026"/>
            </a:xfrm>
            <a:prstGeom prst="trapezoid">
              <a:avLst>
                <a:gd name="adj" fmla="val 28770"/>
              </a:avLst>
            </a:prstGeom>
            <a:solidFill>
              <a:srgbClr val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  <a:ea typeface="ＭＳ Ｐゴシック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9F16F90-1E5F-4714-863B-C239579CB1CD}"/>
                </a:ext>
              </a:extLst>
            </p:cNvPr>
            <p:cNvSpPr txBox="1"/>
            <p:nvPr/>
          </p:nvSpPr>
          <p:spPr>
            <a:xfrm>
              <a:off x="6698350" y="1888469"/>
              <a:ext cx="8932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</a:rPr>
                <a:t>Decoder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F725B91-DDD0-4C68-B67F-921C4D7E0F74}"/>
              </a:ext>
            </a:extLst>
          </p:cNvPr>
          <p:cNvGrpSpPr/>
          <p:nvPr/>
        </p:nvGrpSpPr>
        <p:grpSpPr>
          <a:xfrm>
            <a:off x="7358485" y="2901766"/>
            <a:ext cx="1013722" cy="948798"/>
            <a:chOff x="5834485" y="2531056"/>
            <a:chExt cx="1013722" cy="948798"/>
          </a:xfrm>
        </p:grpSpPr>
        <p:sp>
          <p:nvSpPr>
            <p:cNvPr id="108" name="Trapezoid 107">
              <a:extLst>
                <a:ext uri="{FF2B5EF4-FFF2-40B4-BE49-F238E27FC236}">
                  <a16:creationId xmlns:a16="http://schemas.microsoft.com/office/drawing/2014/main" id="{6C1C08F4-2C61-4E30-A28A-1C63FAF041BC}"/>
                </a:ext>
              </a:extLst>
            </p:cNvPr>
            <p:cNvSpPr/>
            <p:nvPr/>
          </p:nvSpPr>
          <p:spPr>
            <a:xfrm rot="5400000">
              <a:off x="5840309" y="2565942"/>
              <a:ext cx="948798" cy="879026"/>
            </a:xfrm>
            <a:prstGeom prst="trapezoid">
              <a:avLst>
                <a:gd name="adj" fmla="val 28770"/>
              </a:avLst>
            </a:prstGeom>
            <a:solidFill>
              <a:srgbClr val="D9D9D9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  <a:ea typeface="ＭＳ Ｐゴシック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155DE25-7019-4407-A315-FAA292356275}"/>
                </a:ext>
              </a:extLst>
            </p:cNvPr>
            <p:cNvSpPr txBox="1"/>
            <p:nvPr/>
          </p:nvSpPr>
          <p:spPr>
            <a:xfrm>
              <a:off x="5834485" y="2712157"/>
              <a:ext cx="10137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kern="0" dirty="0">
                  <a:solidFill>
                    <a:prstClr val="black"/>
                  </a:solidFill>
                  <a:latin typeface="Calibri" panose="020F0502020204030204"/>
                </a:rPr>
                <a:t>Speaker Encoder</a:t>
              </a:r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7046CB7-3470-44BD-8EFE-923FE50D832E}"/>
              </a:ext>
            </a:extLst>
          </p:cNvPr>
          <p:cNvCxnSpPr>
            <a:cxnSpLocks/>
          </p:cNvCxnSpPr>
          <p:nvPr/>
        </p:nvCxnSpPr>
        <p:spPr>
          <a:xfrm>
            <a:off x="5669280" y="2639476"/>
            <a:ext cx="0" cy="1303134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887100E-BAC8-4804-AD71-AFB46A0AA502}"/>
              </a:ext>
            </a:extLst>
          </p:cNvPr>
          <p:cNvCxnSpPr>
            <a:cxnSpLocks/>
          </p:cNvCxnSpPr>
          <p:nvPr/>
        </p:nvCxnSpPr>
        <p:spPr>
          <a:xfrm flipH="1">
            <a:off x="2590900" y="3958349"/>
            <a:ext cx="307838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0902921-0222-4CE3-B861-5D0EB30E161D}"/>
              </a:ext>
            </a:extLst>
          </p:cNvPr>
          <p:cNvCxnSpPr>
            <a:cxnSpLocks/>
          </p:cNvCxnSpPr>
          <p:nvPr/>
        </p:nvCxnSpPr>
        <p:spPr>
          <a:xfrm>
            <a:off x="2598123" y="2674189"/>
            <a:ext cx="0" cy="1277505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8DA835B-EB83-4E79-AA92-3D195AFB6975}"/>
              </a:ext>
            </a:extLst>
          </p:cNvPr>
          <p:cNvCxnSpPr>
            <a:cxnSpLocks/>
          </p:cNvCxnSpPr>
          <p:nvPr/>
        </p:nvCxnSpPr>
        <p:spPr>
          <a:xfrm>
            <a:off x="2641759" y="2685272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A04ED22-5B8A-4A62-B5EC-E0334AE52900}"/>
              </a:ext>
            </a:extLst>
          </p:cNvPr>
          <p:cNvCxnSpPr>
            <a:cxnSpLocks/>
          </p:cNvCxnSpPr>
          <p:nvPr/>
        </p:nvCxnSpPr>
        <p:spPr>
          <a:xfrm>
            <a:off x="3680144" y="2651065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1D843CC-595D-4903-848B-0F6B5F690E7D}"/>
                  </a:ext>
                </a:extLst>
              </p:cNvPr>
              <p:cNvSpPr txBox="1"/>
              <p:nvPr/>
            </p:nvSpPr>
            <p:spPr>
              <a:xfrm>
                <a:off x="3779837" y="2466723"/>
                <a:ext cx="574091" cy="378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ＭＳ Ｐゴシック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ＭＳ Ｐゴシック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ＭＳ Ｐゴシック"/>
                            </a:rPr>
                            <m:t>1→1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1D843CC-595D-4903-848B-0F6B5F690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837" y="2466723"/>
                <a:ext cx="574091" cy="378758"/>
              </a:xfrm>
              <a:prstGeom prst="rect">
                <a:avLst/>
              </a:prstGeom>
              <a:blipFill>
                <a:blip r:embed="rId15"/>
                <a:stretch>
                  <a:fillRect t="-3226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27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7" grpId="0"/>
      <p:bldP spid="70" grpId="0"/>
      <p:bldP spid="74" grpId="0"/>
      <p:bldP spid="75" grpId="0"/>
      <p:bldP spid="76" grpId="0"/>
      <p:bldP spid="78" grpId="0"/>
      <p:bldP spid="79" grpId="0"/>
      <p:bldP spid="87" grpId="0" animBg="1"/>
      <p:bldP spid="93" grpId="0"/>
      <p:bldP spid="96" grpId="0"/>
      <p:bldP spid="100" grpId="0"/>
      <p:bldP spid="101" grpId="0"/>
      <p:bldP spid="102" grpId="0"/>
      <p:bldP spid="103" grpId="0"/>
      <p:bldP spid="1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F880B3-918B-4C34-A3DE-326306CC7FE0}"/>
              </a:ext>
            </a:extLst>
          </p:cNvPr>
          <p:cNvSpPr txBox="1">
            <a:spLocks/>
          </p:cNvSpPr>
          <p:nvPr/>
        </p:nvSpPr>
        <p:spPr>
          <a:xfrm>
            <a:off x="2152650" y="4141197"/>
            <a:ext cx="7886700" cy="185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Speaker encoder is pretrained</a:t>
            </a:r>
          </a:p>
          <a:p>
            <a:pPr>
              <a:defRPr/>
            </a:pPr>
            <a:r>
              <a:rPr lang="en-US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Can generalize to </a:t>
            </a:r>
            <a:r>
              <a:rPr lang="en-US" dirty="0">
                <a:solidFill>
                  <a:srgbClr val="4472C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unseen speakers </a:t>
            </a:r>
            <a:r>
              <a:rPr lang="en-US" dirty="0">
                <a:solidFill>
                  <a:sysClr val="windowText" lastClr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 </a:t>
            </a:r>
            <a:r>
              <a:rPr lang="en-US" dirty="0">
                <a:solidFill>
                  <a:srgbClr val="4472C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zero-shot conversion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8D5FA3-3279-4259-B5CC-7E78C7068FC0}"/>
              </a:ext>
            </a:extLst>
          </p:cNvPr>
          <p:cNvSpPr txBox="1">
            <a:spLocks/>
          </p:cNvSpPr>
          <p:nvPr/>
        </p:nvSpPr>
        <p:spPr bwMode="auto">
          <a:xfrm>
            <a:off x="2071321" y="339712"/>
            <a:ext cx="7772400" cy="87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dirty="0" err="1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AutoVC</a:t>
            </a:r>
            <a:endParaRPr lang="en-US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ounded Rectangle 135">
            <a:extLst>
              <a:ext uri="{FF2B5EF4-FFF2-40B4-BE49-F238E27FC236}">
                <a16:creationId xmlns:a16="http://schemas.microsoft.com/office/drawing/2014/main" id="{E95E91AF-894B-445D-8348-63353C77E524}"/>
              </a:ext>
            </a:extLst>
          </p:cNvPr>
          <p:cNvSpPr/>
          <p:nvPr/>
        </p:nvSpPr>
        <p:spPr>
          <a:xfrm>
            <a:off x="4250289" y="1391167"/>
            <a:ext cx="3691423" cy="2562909"/>
          </a:xfrm>
          <a:prstGeom prst="round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  <a:ea typeface="ＭＳ Ｐゴシック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6DA8B23E-51F5-4AB7-B90A-2B17B2DAF7FC}"/>
              </a:ext>
            </a:extLst>
          </p:cNvPr>
          <p:cNvSpPr/>
          <p:nvPr/>
        </p:nvSpPr>
        <p:spPr>
          <a:xfrm rot="5400000">
            <a:off x="4739201" y="1643017"/>
            <a:ext cx="948798" cy="879026"/>
          </a:xfrm>
          <a:prstGeom prst="trapezoid">
            <a:avLst>
              <a:gd name="adj" fmla="val 28770"/>
            </a:avLst>
          </a:prstGeom>
          <a:solidFill>
            <a:srgbClr val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  <a:ea typeface="ＭＳ Ｐゴシック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D3862-7874-4AD5-91E3-74C14B3BD5F7}"/>
              </a:ext>
            </a:extLst>
          </p:cNvPr>
          <p:cNvSpPr txBox="1"/>
          <p:nvPr/>
        </p:nvSpPr>
        <p:spPr>
          <a:xfrm>
            <a:off x="4744886" y="1793390"/>
            <a:ext cx="879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Content Encoder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00F1C3-3BBB-4A72-9A61-C99DE1B32B63}"/>
              </a:ext>
            </a:extLst>
          </p:cNvPr>
          <p:cNvCxnSpPr>
            <a:cxnSpLocks/>
          </p:cNvCxnSpPr>
          <p:nvPr/>
        </p:nvCxnSpPr>
        <p:spPr>
          <a:xfrm>
            <a:off x="4604245" y="2076818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DBD9FA-2DF9-46E2-A368-6D6EFB2B562E}"/>
              </a:ext>
            </a:extLst>
          </p:cNvPr>
          <p:cNvCxnSpPr>
            <a:cxnSpLocks/>
          </p:cNvCxnSpPr>
          <p:nvPr/>
        </p:nvCxnSpPr>
        <p:spPr>
          <a:xfrm>
            <a:off x="5653113" y="2083515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EFE95B-3C6D-4A5C-A250-9895D0CECE2F}"/>
                  </a:ext>
                </a:extLst>
              </p:cNvPr>
              <p:cNvSpPr txBox="1"/>
              <p:nvPr/>
            </p:nvSpPr>
            <p:spPr>
              <a:xfrm>
                <a:off x="5716608" y="1904502"/>
                <a:ext cx="574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EFE95B-3C6D-4A5C-A250-9895D0CEC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608" y="1904502"/>
                <a:ext cx="57409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BF9F63-1744-4E63-8388-82D9270183C5}"/>
              </a:ext>
            </a:extLst>
          </p:cNvPr>
          <p:cNvCxnSpPr>
            <a:cxnSpLocks/>
          </p:cNvCxnSpPr>
          <p:nvPr/>
        </p:nvCxnSpPr>
        <p:spPr>
          <a:xfrm>
            <a:off x="5332417" y="3026245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6710E4-DE11-47B9-8F5B-70591807AC33}"/>
              </a:ext>
            </a:extLst>
          </p:cNvPr>
          <p:cNvCxnSpPr>
            <a:cxnSpLocks/>
          </p:cNvCxnSpPr>
          <p:nvPr/>
        </p:nvCxnSpPr>
        <p:spPr>
          <a:xfrm>
            <a:off x="6377876" y="3043719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DEB087-2995-4DCC-BE22-36A4C654F0AD}"/>
                  </a:ext>
                </a:extLst>
              </p:cNvPr>
              <p:cNvSpPr txBox="1"/>
              <p:nvPr/>
            </p:nvSpPr>
            <p:spPr>
              <a:xfrm>
                <a:off x="6452724" y="2833267"/>
                <a:ext cx="574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DEB087-2995-4DCC-BE22-36A4C654F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724" y="2833267"/>
                <a:ext cx="5740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83DD56-EBA3-458B-AF1A-3374F712CEC5}"/>
              </a:ext>
            </a:extLst>
          </p:cNvPr>
          <p:cNvCxnSpPr>
            <a:cxnSpLocks/>
          </p:cNvCxnSpPr>
          <p:nvPr/>
        </p:nvCxnSpPr>
        <p:spPr>
          <a:xfrm>
            <a:off x="6138298" y="2082498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B8075F-FFAD-43E6-A554-A15197D4885D}"/>
              </a:ext>
            </a:extLst>
          </p:cNvPr>
          <p:cNvCxnSpPr>
            <a:cxnSpLocks/>
          </p:cNvCxnSpPr>
          <p:nvPr/>
        </p:nvCxnSpPr>
        <p:spPr>
          <a:xfrm flipV="1">
            <a:off x="6709611" y="2437569"/>
            <a:ext cx="0" cy="41426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AE1248-1C4B-4C8F-B5AD-86A826D09578}"/>
              </a:ext>
            </a:extLst>
          </p:cNvPr>
          <p:cNvCxnSpPr>
            <a:cxnSpLocks/>
          </p:cNvCxnSpPr>
          <p:nvPr/>
        </p:nvCxnSpPr>
        <p:spPr>
          <a:xfrm>
            <a:off x="7174053" y="2093067"/>
            <a:ext cx="1524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2E00B4-36CB-4FF4-AC0D-668D74536BC3}"/>
                  </a:ext>
                </a:extLst>
              </p:cNvPr>
              <p:cNvSpPr txBox="1"/>
              <p:nvPr/>
            </p:nvSpPr>
            <p:spPr>
              <a:xfrm>
                <a:off x="7271546" y="1894145"/>
                <a:ext cx="574091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1→2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2E00B4-36CB-4FF4-AC0D-668D74536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546" y="1894145"/>
                <a:ext cx="574091" cy="376770"/>
              </a:xfrm>
              <a:prstGeom prst="rect">
                <a:avLst/>
              </a:prstGeom>
              <a:blipFill>
                <a:blip r:embed="rId5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907B06-E63D-4FFD-87F1-055A4A217428}"/>
                  </a:ext>
                </a:extLst>
              </p:cNvPr>
              <p:cNvSpPr txBox="1"/>
              <p:nvPr/>
            </p:nvSpPr>
            <p:spPr>
              <a:xfrm>
                <a:off x="4209306" y="1871933"/>
                <a:ext cx="526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907B06-E63D-4FFD-87F1-055A4A217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06" y="1871933"/>
                <a:ext cx="5260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DB6BC5-90B1-4194-B71C-D9247AD9BFE2}"/>
                  </a:ext>
                </a:extLst>
              </p:cNvPr>
              <p:cNvSpPr txBox="1"/>
              <p:nvPr/>
            </p:nvSpPr>
            <p:spPr>
              <a:xfrm>
                <a:off x="4929499" y="2816004"/>
                <a:ext cx="526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DB6BC5-90B1-4194-B71C-D9247AD9B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499" y="2816004"/>
                <a:ext cx="52601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65B34DA-93C7-484D-AFF4-38A16764EF50}"/>
              </a:ext>
            </a:extLst>
          </p:cNvPr>
          <p:cNvSpPr txBox="1"/>
          <p:nvPr/>
        </p:nvSpPr>
        <p:spPr>
          <a:xfrm>
            <a:off x="5398866" y="3595594"/>
            <a:ext cx="139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Conversion</a:t>
            </a:r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22" name="Trapezoid 21">
            <a:extLst>
              <a:ext uri="{FF2B5EF4-FFF2-40B4-BE49-F238E27FC236}">
                <a16:creationId xmlns:a16="http://schemas.microsoft.com/office/drawing/2014/main" id="{087A8ECB-E37C-4AF5-BADF-B57FE6F77AEA}"/>
              </a:ext>
            </a:extLst>
          </p:cNvPr>
          <p:cNvSpPr/>
          <p:nvPr/>
        </p:nvSpPr>
        <p:spPr>
          <a:xfrm rot="16200000">
            <a:off x="6255812" y="1643983"/>
            <a:ext cx="948798" cy="879026"/>
          </a:xfrm>
          <a:prstGeom prst="trapezoid">
            <a:avLst>
              <a:gd name="adj" fmla="val 28770"/>
            </a:avLst>
          </a:prstGeom>
          <a:solidFill>
            <a:srgbClr val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  <a:ea typeface="ＭＳ Ｐゴシック"/>
            </a:endParaRPr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408593CD-8766-4431-9ACE-42AA74F4F5AB}"/>
              </a:ext>
            </a:extLst>
          </p:cNvPr>
          <p:cNvSpPr/>
          <p:nvPr/>
        </p:nvSpPr>
        <p:spPr>
          <a:xfrm rot="5400000">
            <a:off x="5446924" y="2589636"/>
            <a:ext cx="948798" cy="879026"/>
          </a:xfrm>
          <a:prstGeom prst="trapezoid">
            <a:avLst>
              <a:gd name="adj" fmla="val 28770"/>
            </a:avLst>
          </a:prstGeom>
          <a:solidFill>
            <a:srgbClr val="D9D9D9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  <a:ea typeface="ＭＳ Ｐゴシック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6CE65E-BC62-42CE-8500-30B9DA81C1F2}"/>
              </a:ext>
            </a:extLst>
          </p:cNvPr>
          <p:cNvSpPr txBox="1"/>
          <p:nvPr/>
        </p:nvSpPr>
        <p:spPr>
          <a:xfrm>
            <a:off x="6304966" y="1912163"/>
            <a:ext cx="1035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prstClr val="black"/>
                </a:solidFill>
                <a:latin typeface="Calibri" panose="020F0502020204030204"/>
              </a:rPr>
              <a:t>Decoder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36FE0F-34F5-4AF1-99D9-4BC5F496057A}"/>
              </a:ext>
            </a:extLst>
          </p:cNvPr>
          <p:cNvSpPr txBox="1"/>
          <p:nvPr/>
        </p:nvSpPr>
        <p:spPr>
          <a:xfrm>
            <a:off x="5441100" y="2735852"/>
            <a:ext cx="1013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Speaker Encoder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5C8F10-C8A6-430E-A22B-D973671F6436}"/>
              </a:ext>
            </a:extLst>
          </p:cNvPr>
          <p:cNvSpPr txBox="1"/>
          <p:nvPr/>
        </p:nvSpPr>
        <p:spPr>
          <a:xfrm>
            <a:off x="4384153" y="2610747"/>
            <a:ext cx="823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i="1" kern="0" dirty="0">
                <a:solidFill>
                  <a:srgbClr val="FF0000"/>
                </a:solidFill>
                <a:latin typeface="Calibri" panose="020F0502020204030204"/>
              </a:rPr>
              <a:t>Seen</a:t>
            </a:r>
            <a:r>
              <a:rPr lang="en-US" sz="1600" kern="0" dirty="0">
                <a:solidFill>
                  <a:srgbClr val="FF0000"/>
                </a:solidFill>
                <a:latin typeface="Calibri" panose="020F0502020204030204"/>
              </a:rPr>
              <a:t> OR </a:t>
            </a:r>
            <a:r>
              <a:rPr lang="en-US" sz="1600" i="1" kern="0" dirty="0">
                <a:solidFill>
                  <a:srgbClr val="FF0000"/>
                </a:solidFill>
                <a:latin typeface="Calibri" panose="020F0502020204030204"/>
              </a:rPr>
              <a:t>Unseen</a:t>
            </a:r>
          </a:p>
        </p:txBody>
      </p:sp>
    </p:spTree>
    <p:extLst>
      <p:ext uri="{BB962C8B-B14F-4D97-AF65-F5344CB8AC3E}">
        <p14:creationId xmlns:p14="http://schemas.microsoft.com/office/powerpoint/2010/main" val="26393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812</Words>
  <Application>Microsoft Macintosh PowerPoint</Application>
  <PresentationFormat>Widescreen</PresentationFormat>
  <Paragraphs>232</Paragraphs>
  <Slides>19</Slides>
  <Notes>8</Notes>
  <HiddenSlides>0</HiddenSlides>
  <MMClips>23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Segoe UI Light</vt:lpstr>
      <vt:lpstr>Times</vt:lpstr>
      <vt:lpstr>Times New Roman</vt:lpstr>
      <vt:lpstr>Wingdings</vt:lpstr>
      <vt:lpstr>Office Theme</vt:lpstr>
      <vt:lpstr>Lectures 22 and 23: Autoencoders and Generative Adversarial Networks --- Examples</vt:lpstr>
      <vt:lpstr>GAN and BAE examples</vt:lpstr>
      <vt:lpstr>Semantic Image Inpainting with Deep Generative Models Raymond Yeh, Chen Chen, Teck Yian Lim, Alexander G. Schwing, Mark Hasegawa-Johnson and Minh Do</vt:lpstr>
      <vt:lpstr>Semantic Image Inpainting</vt:lpstr>
      <vt:lpstr>Semantic Image Inpainting</vt:lpstr>
      <vt:lpstr>GAN and BAE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GAN and BAE 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CS440/ECE448 Lecture 17: Bayesian Inference</dc:title>
  <dc:creator>Mark Hasegawa-Johnson</dc:creator>
  <cp:lastModifiedBy>Hasegawa-Johnson, Mark Allan</cp:lastModifiedBy>
  <cp:revision>128</cp:revision>
  <cp:lastPrinted>2017-11-04T20:52:38Z</cp:lastPrinted>
  <dcterms:created xsi:type="dcterms:W3CDTF">2017-10-23T18:30:07Z</dcterms:created>
  <dcterms:modified xsi:type="dcterms:W3CDTF">2020-12-03T01:18:53Z</dcterms:modified>
</cp:coreProperties>
</file>